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Default Extension="(null)"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
  </p:notesMasterIdLst>
  <p:sldIdLst>
    <p:sldId id="256" r:id="rId2"/>
  </p:sldIdLst>
  <p:sldSz cx="32918400" cy="38404800"/>
  <p:notesSz cx="6858000" cy="9144000"/>
  <p:defaultTextStyle>
    <a:defPPr>
      <a:defRPr lang="en-US"/>
    </a:defPPr>
    <a:lvl1pPr marL="0" algn="l" defTabSz="4075572" rtl="0" eaLnBrk="1" latinLnBrk="0" hangingPunct="1">
      <a:defRPr sz="8023" kern="1200">
        <a:solidFill>
          <a:schemeClr val="tx1"/>
        </a:solidFill>
        <a:latin typeface="+mn-lt"/>
        <a:ea typeface="+mn-ea"/>
        <a:cs typeface="+mn-cs"/>
      </a:defRPr>
    </a:lvl1pPr>
    <a:lvl2pPr marL="2037786" algn="l" defTabSz="4075572" rtl="0" eaLnBrk="1" latinLnBrk="0" hangingPunct="1">
      <a:defRPr sz="8023" kern="1200">
        <a:solidFill>
          <a:schemeClr val="tx1"/>
        </a:solidFill>
        <a:latin typeface="+mn-lt"/>
        <a:ea typeface="+mn-ea"/>
        <a:cs typeface="+mn-cs"/>
      </a:defRPr>
    </a:lvl2pPr>
    <a:lvl3pPr marL="4075572" algn="l" defTabSz="4075572" rtl="0" eaLnBrk="1" latinLnBrk="0" hangingPunct="1">
      <a:defRPr sz="8023" kern="1200">
        <a:solidFill>
          <a:schemeClr val="tx1"/>
        </a:solidFill>
        <a:latin typeface="+mn-lt"/>
        <a:ea typeface="+mn-ea"/>
        <a:cs typeface="+mn-cs"/>
      </a:defRPr>
    </a:lvl3pPr>
    <a:lvl4pPr marL="6113358" algn="l" defTabSz="4075572" rtl="0" eaLnBrk="1" latinLnBrk="0" hangingPunct="1">
      <a:defRPr sz="8023" kern="1200">
        <a:solidFill>
          <a:schemeClr val="tx1"/>
        </a:solidFill>
        <a:latin typeface="+mn-lt"/>
        <a:ea typeface="+mn-ea"/>
        <a:cs typeface="+mn-cs"/>
      </a:defRPr>
    </a:lvl4pPr>
    <a:lvl5pPr marL="8151144" algn="l" defTabSz="4075572" rtl="0" eaLnBrk="1" latinLnBrk="0" hangingPunct="1">
      <a:defRPr sz="8023" kern="1200">
        <a:solidFill>
          <a:schemeClr val="tx1"/>
        </a:solidFill>
        <a:latin typeface="+mn-lt"/>
        <a:ea typeface="+mn-ea"/>
        <a:cs typeface="+mn-cs"/>
      </a:defRPr>
    </a:lvl5pPr>
    <a:lvl6pPr marL="10188931" algn="l" defTabSz="4075572" rtl="0" eaLnBrk="1" latinLnBrk="0" hangingPunct="1">
      <a:defRPr sz="8023" kern="1200">
        <a:solidFill>
          <a:schemeClr val="tx1"/>
        </a:solidFill>
        <a:latin typeface="+mn-lt"/>
        <a:ea typeface="+mn-ea"/>
        <a:cs typeface="+mn-cs"/>
      </a:defRPr>
    </a:lvl6pPr>
    <a:lvl7pPr marL="12226717" algn="l" defTabSz="4075572" rtl="0" eaLnBrk="1" latinLnBrk="0" hangingPunct="1">
      <a:defRPr sz="8023" kern="1200">
        <a:solidFill>
          <a:schemeClr val="tx1"/>
        </a:solidFill>
        <a:latin typeface="+mn-lt"/>
        <a:ea typeface="+mn-ea"/>
        <a:cs typeface="+mn-cs"/>
      </a:defRPr>
    </a:lvl7pPr>
    <a:lvl8pPr marL="14264503" algn="l" defTabSz="4075572" rtl="0" eaLnBrk="1" latinLnBrk="0" hangingPunct="1">
      <a:defRPr sz="8023" kern="1200">
        <a:solidFill>
          <a:schemeClr val="tx1"/>
        </a:solidFill>
        <a:latin typeface="+mn-lt"/>
        <a:ea typeface="+mn-ea"/>
        <a:cs typeface="+mn-cs"/>
      </a:defRPr>
    </a:lvl8pPr>
    <a:lvl9pPr marL="16302289" algn="l" defTabSz="4075572" rtl="0" eaLnBrk="1" latinLnBrk="0" hangingPunct="1">
      <a:defRPr sz="8023"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a:srgbClr val="008F00"/>
    <a:srgbClr val="0432FF"/>
    <a:srgbClr val="FF9300"/>
    <a:srgbClr val="FF2600"/>
    <a:srgbClr val="FFFD78"/>
    <a:srgbClr val="FFFC00"/>
    <a:srgbClr val="FFD579"/>
    <a:srgbClr val="76D6FF"/>
    <a:srgbClr val="009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86"/>
    <p:restoredTop sz="93475"/>
  </p:normalViewPr>
  <p:slideViewPr>
    <p:cSldViewPr snapToGrid="0" snapToObjects="1">
      <p:cViewPr>
        <p:scale>
          <a:sx n="49" d="100"/>
          <a:sy n="49" d="100"/>
        </p:scale>
        <p:origin x="144"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205FC2-9125-4544-8467-57AFE857A56D}" type="datetimeFigureOut">
              <a:rPr kumimoji="1" lang="zh-CN" altLang="en-US" smtClean="0"/>
              <a:t>2019/4/26</a:t>
            </a:fld>
            <a:endParaRPr kumimoji="1" lang="zh-CN" altLang="en-US"/>
          </a:p>
        </p:txBody>
      </p:sp>
      <p:sp>
        <p:nvSpPr>
          <p:cNvPr id="4" name="幻灯片图像占位符 3"/>
          <p:cNvSpPr>
            <a:spLocks noGrp="1" noRot="1" noChangeAspect="1"/>
          </p:cNvSpPr>
          <p:nvPr>
            <p:ph type="sldImg" idx="2"/>
          </p:nvPr>
        </p:nvSpPr>
        <p:spPr>
          <a:xfrm>
            <a:off x="2106613" y="1143000"/>
            <a:ext cx="264477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581B2A-F2C1-0A46-9CCE-6E3FAD3B9334}" type="slidenum">
              <a:rPr kumimoji="1" lang="zh-CN" altLang="en-US" smtClean="0"/>
              <a:t>‹#›</a:t>
            </a:fld>
            <a:endParaRPr kumimoji="1" lang="zh-CN" altLang="en-US"/>
          </a:p>
        </p:txBody>
      </p:sp>
    </p:spTree>
    <p:extLst>
      <p:ext uri="{BB962C8B-B14F-4D97-AF65-F5344CB8AC3E}">
        <p14:creationId xmlns:p14="http://schemas.microsoft.com/office/powerpoint/2010/main" val="1564019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3D581B2A-F2C1-0A46-9CCE-6E3FAD3B9334}" type="slidenum">
              <a:rPr kumimoji="1" lang="zh-CN" altLang="en-US" smtClean="0"/>
              <a:t>1</a:t>
            </a:fld>
            <a:endParaRPr kumimoji="1" lang="zh-CN" altLang="en-US"/>
          </a:p>
        </p:txBody>
      </p:sp>
    </p:spTree>
    <p:extLst>
      <p:ext uri="{BB962C8B-B14F-4D97-AF65-F5344CB8AC3E}">
        <p14:creationId xmlns:p14="http://schemas.microsoft.com/office/powerpoint/2010/main" val="727350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6285233"/>
            <a:ext cx="27980640" cy="13370560"/>
          </a:xfrm>
        </p:spPr>
        <p:txBody>
          <a:bodyPr anchor="b"/>
          <a:lstStyle>
            <a:lvl1pPr algn="ctr">
              <a:defRPr sz="21600"/>
            </a:lvl1pPr>
          </a:lstStyle>
          <a:p>
            <a:r>
              <a:rPr lang="en-US"/>
              <a:t>Click to edit Master title style</a:t>
            </a:r>
            <a:endParaRPr lang="en-US" dirty="0"/>
          </a:p>
        </p:txBody>
      </p:sp>
      <p:sp>
        <p:nvSpPr>
          <p:cNvPr id="3" name="Subtitle 2"/>
          <p:cNvSpPr>
            <a:spLocks noGrp="1"/>
          </p:cNvSpPr>
          <p:nvPr>
            <p:ph type="subTitle" idx="1"/>
          </p:nvPr>
        </p:nvSpPr>
        <p:spPr>
          <a:xfrm>
            <a:off x="4114800" y="20171413"/>
            <a:ext cx="24688800" cy="927226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CCE5D28-E99D-FA41-A6F8-38488C27B7BE}" type="datetimeFigureOut">
              <a:rPr lang="en-US" smtClean="0"/>
              <a:t>4/26/19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7FFB28-38E5-6945-B431-1EE72B7B2EE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B5F0FFEE-C2B8-0949-858C-52EC6976C875}"/>
              </a:ext>
            </a:extLst>
          </p:cNvPr>
          <p:cNvPicPr>
            <a:picLocks noChangeAspect="1"/>
          </p:cNvPicPr>
          <p:nvPr userDrawn="1"/>
        </p:nvPicPr>
        <p:blipFill>
          <a:blip r:embed="rId2"/>
          <a:stretch>
            <a:fillRect/>
          </a:stretch>
        </p:blipFill>
        <p:spPr>
          <a:xfrm>
            <a:off x="-1" y="13716000"/>
            <a:ext cx="32918400" cy="24688800"/>
          </a:xfrm>
          <a:prstGeom prst="rect">
            <a:avLst/>
          </a:prstGeom>
        </p:spPr>
      </p:pic>
      <p:pic>
        <p:nvPicPr>
          <p:cNvPr id="10" name="Picture 9">
            <a:extLst>
              <a:ext uri="{FF2B5EF4-FFF2-40B4-BE49-F238E27FC236}">
                <a16:creationId xmlns:a16="http://schemas.microsoft.com/office/drawing/2014/main" xmlns="" id="{F77369ED-FF99-7A45-85E8-3A68EC57CFB5}"/>
              </a:ext>
            </a:extLst>
          </p:cNvPr>
          <p:cNvPicPr>
            <a:picLocks noChangeAspect="1"/>
          </p:cNvPicPr>
          <p:nvPr userDrawn="1"/>
        </p:nvPicPr>
        <p:blipFill>
          <a:blip r:embed="rId2"/>
          <a:stretch>
            <a:fillRect/>
          </a:stretch>
        </p:blipFill>
        <p:spPr>
          <a:xfrm rot="10800000">
            <a:off x="0" y="0"/>
            <a:ext cx="32918400" cy="246888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044708"/>
            <a:ext cx="28392120" cy="742315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10223500"/>
            <a:ext cx="28392120" cy="2436749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35595568"/>
            <a:ext cx="7406640" cy="2044700"/>
          </a:xfrm>
          <a:prstGeom prst="rect">
            <a:avLst/>
          </a:prstGeom>
        </p:spPr>
        <p:txBody>
          <a:bodyPr vert="horz" lIns="91440" tIns="45720" rIns="91440" bIns="45720" rtlCol="0" anchor="ctr"/>
          <a:lstStyle>
            <a:lvl1pPr algn="l">
              <a:defRPr sz="4320">
                <a:solidFill>
                  <a:schemeClr val="tx1">
                    <a:tint val="75000"/>
                  </a:schemeClr>
                </a:solidFill>
              </a:defRPr>
            </a:lvl1pPr>
          </a:lstStyle>
          <a:p>
            <a:fld id="{4CCE5D28-E99D-FA41-A6F8-38488C27B7BE}" type="datetimeFigureOut">
              <a:rPr lang="en-US" smtClean="0"/>
              <a:t>4/26/19</a:t>
            </a:fld>
            <a:endParaRPr lang="en-US"/>
          </a:p>
        </p:txBody>
      </p:sp>
      <p:sp>
        <p:nvSpPr>
          <p:cNvPr id="5" name="Footer Placeholder 4"/>
          <p:cNvSpPr>
            <a:spLocks noGrp="1"/>
          </p:cNvSpPr>
          <p:nvPr>
            <p:ph type="ftr" sz="quarter" idx="3"/>
          </p:nvPr>
        </p:nvSpPr>
        <p:spPr>
          <a:xfrm>
            <a:off x="10904220" y="35595568"/>
            <a:ext cx="11109960" cy="20447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35595568"/>
            <a:ext cx="7406640" cy="2044700"/>
          </a:xfrm>
          <a:prstGeom prst="rect">
            <a:avLst/>
          </a:prstGeom>
        </p:spPr>
        <p:txBody>
          <a:bodyPr vert="horz" lIns="91440" tIns="45720" rIns="91440" bIns="45720" rtlCol="0" anchor="ctr"/>
          <a:lstStyle>
            <a:lvl1pPr algn="r">
              <a:defRPr sz="4320">
                <a:solidFill>
                  <a:schemeClr val="tx1">
                    <a:tint val="75000"/>
                  </a:schemeClr>
                </a:solidFill>
              </a:defRPr>
            </a:lvl1pPr>
          </a:lstStyle>
          <a:p>
            <a:fld id="{2E7FFB28-38E5-6945-B431-1EE72B7B2EED}" type="slidenum">
              <a:rPr lang="en-US" smtClean="0"/>
              <a:t>‹#›</a:t>
            </a:fld>
            <a:endParaRPr lang="en-US"/>
          </a:p>
        </p:txBody>
      </p:sp>
    </p:spTree>
    <p:extLst>
      <p:ext uri="{BB962C8B-B14F-4D97-AF65-F5344CB8AC3E}">
        <p14:creationId xmlns:p14="http://schemas.microsoft.com/office/powerpoint/2010/main" val="1127074411"/>
      </p:ext>
    </p:extLst>
  </p:cSld>
  <p:clrMap bg1="lt1" tx1="dk1" bg2="lt2" tx2="dk2" accent1="accent1" accent2="accent2" accent3="accent3" accent4="accent4" accent5="accent5" accent6="accent6" hlink="hlink" folHlink="folHlink"/>
  <p:sldLayoutIdLst>
    <p:sldLayoutId id="2147483685" r:id="rId1"/>
    <p:sldLayoutId id="2147483691" r:id="rId2"/>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8.(null)"/><Relationship Id="rId14" Type="http://schemas.openxmlformats.org/officeDocument/2006/relationships/image" Target="../media/image9.png"/><Relationship Id="rId15" Type="http://schemas.openxmlformats.org/officeDocument/2006/relationships/image" Target="../media/image12.png"/><Relationship Id="rId1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eg"/><Relationship Id="rId4" Type="http://schemas.openxmlformats.org/officeDocument/2006/relationships/image" Target="../media/image3.png"/><Relationship Id="rId5" Type="http://schemas.openxmlformats.org/officeDocument/2006/relationships/image" Target="../media/image3.emf"/><Relationship Id="rId6" Type="http://schemas.openxmlformats.org/officeDocument/2006/relationships/image" Target="../media/image4.emf"/><Relationship Id="rId7" Type="http://schemas.openxmlformats.org/officeDocument/2006/relationships/image" Target="../media/image5.png"/><Relationship Id="rId8" Type="http://schemas.openxmlformats.org/officeDocument/2006/relationships/image" Target="../media/image6.png"/><Relationship Id="rId9" Type="http://schemas.openxmlformats.org/officeDocument/2006/relationships/image" Target="../media/image8.png"/><Relationship Id="rId10"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9692" y="177892"/>
            <a:ext cx="28117800" cy="4821032"/>
          </a:xfrm>
          <a:prstGeom prst="roundRect">
            <a:avLst>
              <a:gd name="adj" fmla="val 28760"/>
            </a:avLst>
          </a:prstGeom>
          <a:noFill/>
          <a:ln w="139700" cmpd="sng">
            <a:noFill/>
          </a:ln>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threePt" dir="t"/>
            </a:scene3d>
            <a:sp3d extrusionH="57150">
              <a:bevelT w="82550" h="38100" prst="coolSlant"/>
            </a:sp3d>
          </a:bodyPr>
          <a:lstStyle/>
          <a:p>
            <a:pPr>
              <a:lnSpc>
                <a:spcPts val="9340"/>
              </a:lnSpc>
            </a:pPr>
            <a:r>
              <a:rPr kumimoji="1" lang="en-US" altLang="zh-CN" sz="8000" b="1" dirty="0">
                <a:ln w="6600">
                  <a:solidFill>
                    <a:srgbClr val="FF2600"/>
                  </a:solidFill>
                  <a:prstDash val="solid"/>
                </a:ln>
                <a:solidFill>
                  <a:srgbClr val="FFD579"/>
                </a:solidFill>
                <a:effectLst>
                  <a:outerShdw dist="38100" dir="2700000" algn="tl" rotWithShape="0">
                    <a:srgbClr val="FFC000"/>
                  </a:outerShdw>
                </a:effectLst>
                <a:latin typeface="Helvetica" charset="0"/>
                <a:ea typeface="Helvetica" charset="0"/>
                <a:cs typeface="Helvetica" charset="0"/>
              </a:rPr>
              <a:t>The </a:t>
            </a:r>
            <a:r>
              <a:rPr kumimoji="1" lang="en-US" altLang="zh-CN" sz="8000" b="1" dirty="0" err="1">
                <a:ln w="6600">
                  <a:solidFill>
                    <a:srgbClr val="FF2600"/>
                  </a:solidFill>
                  <a:prstDash val="solid"/>
                </a:ln>
                <a:solidFill>
                  <a:srgbClr val="FFD579"/>
                </a:solidFill>
                <a:effectLst>
                  <a:outerShdw dist="38100" dir="2700000" algn="tl" rotWithShape="0">
                    <a:srgbClr val="FFC000"/>
                  </a:outerShdw>
                </a:effectLst>
                <a:latin typeface="Helvetica" charset="0"/>
                <a:ea typeface="Helvetica" charset="0"/>
                <a:cs typeface="Helvetica" charset="0"/>
              </a:rPr>
              <a:t>eRHIC</a:t>
            </a:r>
            <a:r>
              <a:rPr kumimoji="1" lang="en-US" altLang="zh-CN" sz="8000" b="1" dirty="0">
                <a:ln w="6600">
                  <a:solidFill>
                    <a:srgbClr val="FF2600"/>
                  </a:solidFill>
                  <a:prstDash val="solid"/>
                </a:ln>
                <a:solidFill>
                  <a:srgbClr val="FFD579"/>
                </a:solidFill>
                <a:effectLst>
                  <a:outerShdw dist="38100" dir="2700000" algn="tl" rotWithShape="0">
                    <a:srgbClr val="FFC000"/>
                  </a:outerShdw>
                </a:effectLst>
                <a:latin typeface="Helvetica" charset="0"/>
                <a:ea typeface="Helvetica" charset="0"/>
                <a:cs typeface="Helvetica" charset="0"/>
              </a:rPr>
              <a:t> Interaction Region Design</a:t>
            </a:r>
          </a:p>
          <a:p>
            <a:pPr>
              <a:lnSpc>
                <a:spcPts val="9340"/>
              </a:lnSpc>
            </a:pPr>
            <a:r>
              <a:rPr kumimoji="1" lang="en-US" altLang="zh-CN" sz="6600" b="1" dirty="0">
                <a:solidFill>
                  <a:srgbClr val="FFFD78"/>
                </a:solidFill>
                <a:latin typeface="Helvetica" charset="0"/>
                <a:ea typeface="Helvetica" charset="0"/>
                <a:cs typeface="Helvetica" charset="0"/>
              </a:rPr>
              <a:t>Wan</a:t>
            </a:r>
            <a:r>
              <a:rPr kumimoji="1" lang="en-US" altLang="zh-CN" sz="7200" b="1" dirty="0">
                <a:solidFill>
                  <a:srgbClr val="FFFD78"/>
                </a:solidFill>
                <a:latin typeface="Helvetica" charset="0"/>
                <a:ea typeface="Helvetica" charset="0"/>
                <a:cs typeface="Helvetica" charset="0"/>
              </a:rPr>
              <a:t> Chang</a:t>
            </a:r>
          </a:p>
          <a:p>
            <a:pPr>
              <a:lnSpc>
                <a:spcPts val="9340"/>
              </a:lnSpc>
            </a:pPr>
            <a:r>
              <a:rPr kumimoji="1" lang="en-US" altLang="zh-CN" sz="5200" b="1" dirty="0">
                <a:solidFill>
                  <a:srgbClr val="FFFC00"/>
                </a:solidFill>
                <a:latin typeface="Helvetica" charset="0"/>
                <a:ea typeface="Helvetica" charset="0"/>
                <a:cs typeface="Helvetica" charset="0"/>
              </a:rPr>
              <a:t>Brookhaven National Laboratory</a:t>
            </a:r>
          </a:p>
          <a:p>
            <a:pPr>
              <a:lnSpc>
                <a:spcPts val="9340"/>
              </a:lnSpc>
            </a:pPr>
            <a:r>
              <a:rPr kumimoji="1" lang="en-US" altLang="zh-CN" sz="5200" b="1" dirty="0">
                <a:solidFill>
                  <a:srgbClr val="FFC000"/>
                </a:solidFill>
                <a:latin typeface="Helvetica" charset="0"/>
                <a:ea typeface="Helvetica" charset="0"/>
                <a:cs typeface="Helvetica" charset="0"/>
              </a:rPr>
              <a:t>Institute of Particle Physics, Central China Normal University </a:t>
            </a:r>
          </a:p>
        </p:txBody>
      </p:sp>
      <p:grpSp>
        <p:nvGrpSpPr>
          <p:cNvPr id="2" name="Group 1"/>
          <p:cNvGrpSpPr/>
          <p:nvPr/>
        </p:nvGrpSpPr>
        <p:grpSpPr>
          <a:xfrm>
            <a:off x="657630" y="5540321"/>
            <a:ext cx="31660469" cy="4343539"/>
            <a:chOff x="657630" y="5540321"/>
            <a:chExt cx="31660469" cy="4343539"/>
          </a:xfrm>
        </p:grpSpPr>
        <p:sp>
          <p:nvSpPr>
            <p:cNvPr id="5" name="框架 4"/>
            <p:cNvSpPr/>
            <p:nvPr/>
          </p:nvSpPr>
          <p:spPr>
            <a:xfrm>
              <a:off x="657630" y="5548051"/>
              <a:ext cx="31660469" cy="4335809"/>
            </a:xfrm>
            <a:prstGeom prst="frame">
              <a:avLst>
                <a:gd name="adj1" fmla="val 1054"/>
              </a:avLst>
            </a:prstGeom>
            <a:gradFill>
              <a:gsLst>
                <a:gs pos="0">
                  <a:schemeClr val="accent5">
                    <a:lumMod val="0"/>
                    <a:lumOff val="100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gradFill>
            <a:ln w="104775">
              <a:solidFill>
                <a:srgbClr val="0432FF"/>
              </a:solidFill>
            </a:ln>
            <a:effectLst>
              <a:outerShdw blurRad="508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3200" dirty="0">
                <a:solidFill>
                  <a:schemeClr val="tx1"/>
                </a:solidFill>
              </a:endParaRPr>
            </a:p>
          </p:txBody>
        </p:sp>
        <p:sp>
          <p:nvSpPr>
            <p:cNvPr id="8" name="文本框 7"/>
            <p:cNvSpPr txBox="1"/>
            <p:nvPr/>
          </p:nvSpPr>
          <p:spPr>
            <a:xfrm flipH="1">
              <a:off x="658356" y="5540321"/>
              <a:ext cx="31614054" cy="4292504"/>
            </a:xfrm>
            <a:prstGeom prst="rect">
              <a:avLst/>
            </a:prstGeom>
            <a:gradFill flip="none" rotWithShape="1">
              <a:gsLst>
                <a:gs pos="0">
                  <a:schemeClr val="accent5">
                    <a:lumMod val="0"/>
                    <a:lumOff val="100000"/>
                  </a:schemeClr>
                </a:gs>
                <a:gs pos="90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p:spPr>
          <p:txBody>
            <a:bodyPr wrap="square" rtlCol="0">
              <a:spAutoFit/>
            </a:bodyPr>
            <a:lstStyle/>
            <a:p>
              <a:pPr algn="just"/>
              <a:r>
                <a:rPr kumimoji="1" lang="en-US" altLang="zh-CN" sz="4400" b="1" dirty="0">
                  <a:solidFill>
                    <a:srgbClr val="0432FF"/>
                  </a:solidFill>
                  <a:uFill>
                    <a:solidFill>
                      <a:schemeClr val="tx1"/>
                    </a:solidFill>
                  </a:uFill>
                </a:rPr>
                <a:t>Abstract</a:t>
              </a:r>
              <a:endParaRPr kumimoji="1" lang="en-US" altLang="zh-CN" sz="3600" b="1" dirty="0">
                <a:solidFill>
                  <a:srgbClr val="0432FF"/>
                </a:solidFill>
                <a:uFill>
                  <a:solidFill>
                    <a:schemeClr val="tx1"/>
                  </a:solidFill>
                </a:uFill>
              </a:endParaRPr>
            </a:p>
            <a:p>
              <a:pPr algn="just"/>
              <a:r>
                <a:rPr lang="en-US" altLang="zh-CN" sz="3200" dirty="0"/>
                <a:t>An interaction region (IR) in an accelerator is special because there the 2 beams are focused to the smallest spot sizes to get the highest luminosities possible, but at the same moment after the collision the beams need to be separated into their respective beam lines while providing the space and geometry required by the physics program for the detector. The Electron Ion Collider(EIC), is a machine where high energy electrons will scatter </a:t>
              </a:r>
              <a:r>
                <a:rPr lang="en-US" altLang="zh-CN" sz="3200" dirty="0" smtClean="0"/>
                <a:t>of </a:t>
              </a:r>
              <a:r>
                <a:rPr lang="en-US" altLang="zh-CN" sz="3200" dirty="0"/>
                <a:t>protons and/or heavy nuclei. One of the options to realize the EIC is to upgrade RHIC at BNL, namely to replace one of its hadron rings by a 20 GeV electron beam line in the same already existing 3.8km long tunnel. The physics program of an EIC imposes several challenges on the design of the interaction region, as it spans a wide range of center-of-mass energies through varying the energies of both beams for different beam species, and needs to allow an effective measurement of several different processes. A quick overview of the EIC physics program and the resulting requirements for the detector and interaction region will be presented. It will be shown how the current IR design fulfills all the different demanding requirements at the same time.</a:t>
              </a:r>
            </a:p>
          </p:txBody>
        </p:sp>
      </p:grpSp>
      <p:pic>
        <p:nvPicPr>
          <p:cNvPr id="10" name="Picture 9" descr="F:\印度会议\ccnu.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1843483" y="35906310"/>
            <a:ext cx="2681628" cy="2681628"/>
          </a:xfrm>
          <a:prstGeom prst="rect">
            <a:avLst/>
          </a:prstGeom>
          <a:noFill/>
          <a:ln w="9525">
            <a:noFill/>
            <a:miter lim="800000"/>
            <a:headEnd/>
            <a:tailEnd/>
          </a:ln>
        </p:spPr>
      </p:pic>
      <p:sp>
        <p:nvSpPr>
          <p:cNvPr id="57" name="文本框 56"/>
          <p:cNvSpPr txBox="1"/>
          <p:nvPr/>
        </p:nvSpPr>
        <p:spPr>
          <a:xfrm>
            <a:off x="16705877" y="18675084"/>
            <a:ext cx="9643148" cy="769441"/>
          </a:xfrm>
          <a:prstGeom prst="rect">
            <a:avLst/>
          </a:prstGeom>
          <a:noFill/>
        </p:spPr>
        <p:txBody>
          <a:bodyPr wrap="square" rtlCol="0">
            <a:spAutoFit/>
          </a:bodyPr>
          <a:lstStyle/>
          <a:p>
            <a:r>
              <a:rPr kumimoji="1" lang="en-US" altLang="zh-CN" sz="4400" b="1" dirty="0">
                <a:solidFill>
                  <a:srgbClr val="C00000"/>
                </a:solidFill>
                <a:uFill>
                  <a:solidFill>
                    <a:srgbClr val="C00000"/>
                  </a:solidFill>
                </a:uFill>
                <a:latin typeface="Times New Roman" charset="0"/>
                <a:ea typeface="Times New Roman" charset="0"/>
                <a:cs typeface="Times New Roman" charset="0"/>
              </a:rPr>
              <a:t>Summary</a:t>
            </a:r>
            <a:r>
              <a:rPr kumimoji="1" lang="zh-CN" altLang="en-US" sz="4400" b="1" dirty="0">
                <a:solidFill>
                  <a:srgbClr val="C00000"/>
                </a:solidFill>
                <a:uFill>
                  <a:solidFill>
                    <a:srgbClr val="C00000"/>
                  </a:solidFill>
                </a:uFill>
                <a:latin typeface="Times New Roman" charset="0"/>
                <a:ea typeface="Times New Roman" charset="0"/>
                <a:cs typeface="Times New Roman" charset="0"/>
              </a:rPr>
              <a:t> </a:t>
            </a:r>
            <a:r>
              <a:rPr kumimoji="1" lang="en-US" altLang="zh-CN" sz="4400" b="1" dirty="0">
                <a:solidFill>
                  <a:srgbClr val="C00000"/>
                </a:solidFill>
                <a:uFill>
                  <a:solidFill>
                    <a:srgbClr val="C00000"/>
                  </a:solidFill>
                </a:uFill>
                <a:latin typeface="Times New Roman" charset="0"/>
                <a:ea typeface="Times New Roman" charset="0"/>
                <a:cs typeface="Times New Roman" charset="0"/>
              </a:rPr>
              <a:t>of requirements for IR</a:t>
            </a:r>
            <a:endParaRPr kumimoji="1" lang="zh-CN" altLang="en-US" sz="4400" b="1" dirty="0">
              <a:solidFill>
                <a:srgbClr val="C00000"/>
              </a:solidFill>
              <a:uFill>
                <a:solidFill>
                  <a:srgbClr val="C00000"/>
                </a:solidFill>
              </a:uFill>
              <a:latin typeface="Times New Roman" charset="0"/>
              <a:ea typeface="Times New Roman" charset="0"/>
              <a:cs typeface="Times New Roman" charset="0"/>
            </a:endParaRPr>
          </a:p>
        </p:txBody>
      </p:sp>
      <p:grpSp>
        <p:nvGrpSpPr>
          <p:cNvPr id="13" name="Group 12"/>
          <p:cNvGrpSpPr/>
          <p:nvPr/>
        </p:nvGrpSpPr>
        <p:grpSpPr>
          <a:xfrm>
            <a:off x="556030" y="28089230"/>
            <a:ext cx="15593100" cy="6239925"/>
            <a:chOff x="556030" y="28089230"/>
            <a:chExt cx="15593100" cy="6239925"/>
          </a:xfrm>
        </p:grpSpPr>
        <p:sp>
          <p:nvSpPr>
            <p:cNvPr id="65" name="框架 64"/>
            <p:cNvSpPr/>
            <p:nvPr/>
          </p:nvSpPr>
          <p:spPr>
            <a:xfrm>
              <a:off x="556030" y="28089230"/>
              <a:ext cx="15593100" cy="6239925"/>
            </a:xfrm>
            <a:prstGeom prst="frame">
              <a:avLst>
                <a:gd name="adj1" fmla="val 599"/>
              </a:avLst>
            </a:prstGeom>
            <a:solidFill>
              <a:srgbClr val="FF40FF"/>
            </a:solidFill>
            <a:ln w="19050">
              <a:solidFill>
                <a:srgbClr val="FF40FF"/>
              </a:solidFill>
            </a:ln>
            <a:effectLst>
              <a:outerShdw blurRad="508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6" name="文本框 65"/>
            <p:cNvSpPr txBox="1"/>
            <p:nvPr/>
          </p:nvSpPr>
          <p:spPr>
            <a:xfrm>
              <a:off x="1040001" y="28180637"/>
              <a:ext cx="12814460" cy="769441"/>
            </a:xfrm>
            <a:prstGeom prst="rect">
              <a:avLst/>
            </a:prstGeom>
            <a:noFill/>
          </p:spPr>
          <p:txBody>
            <a:bodyPr wrap="square" rtlCol="0">
              <a:spAutoFit/>
            </a:bodyPr>
            <a:lstStyle/>
            <a:p>
              <a:r>
                <a:rPr kumimoji="1" lang="en-US" altLang="zh-CN" sz="4400" b="1" dirty="0">
                  <a:solidFill>
                    <a:srgbClr val="FF40FF"/>
                  </a:solidFill>
                  <a:uFill>
                    <a:solidFill>
                      <a:srgbClr val="FF40FF"/>
                    </a:solidFill>
                  </a:uFill>
                  <a:latin typeface="Times New Roman" charset="0"/>
                  <a:ea typeface="Times New Roman" charset="0"/>
                  <a:cs typeface="Times New Roman" charset="0"/>
                </a:rPr>
                <a:t>Beam Background at Interaction Region</a:t>
              </a:r>
              <a:endParaRPr kumimoji="1" lang="zh-CN" altLang="en-US" sz="4400" b="1" dirty="0">
                <a:solidFill>
                  <a:srgbClr val="FF40FF"/>
                </a:solidFill>
                <a:uFill>
                  <a:solidFill>
                    <a:srgbClr val="FF40FF"/>
                  </a:solidFill>
                </a:uFill>
                <a:latin typeface="Times New Roman" charset="0"/>
                <a:ea typeface="Times New Roman" charset="0"/>
                <a:cs typeface="Times New Roman" charset="0"/>
              </a:endParaRPr>
            </a:p>
          </p:txBody>
        </p:sp>
        <p:sp>
          <p:nvSpPr>
            <p:cNvPr id="67" name="文本框 66"/>
            <p:cNvSpPr txBox="1"/>
            <p:nvPr/>
          </p:nvSpPr>
          <p:spPr>
            <a:xfrm>
              <a:off x="1104856" y="29186477"/>
              <a:ext cx="7251772" cy="3046988"/>
            </a:xfrm>
            <a:prstGeom prst="rect">
              <a:avLst/>
            </a:prstGeom>
            <a:noFill/>
          </p:spPr>
          <p:txBody>
            <a:bodyPr wrap="square" rtlCol="0">
              <a:spAutoFit/>
            </a:bodyPr>
            <a:lstStyle/>
            <a:p>
              <a:r>
                <a:rPr kumimoji="1" lang="en-US" altLang="zh-CN" sz="3200" b="1" dirty="0">
                  <a:solidFill>
                    <a:srgbClr val="FF40FF"/>
                  </a:solidFill>
                  <a:latin typeface="Times New Roman" panose="02020603050405020304" pitchFamily="18" charset="0"/>
                  <a:cs typeface="Times New Roman" panose="02020603050405020304" pitchFamily="18" charset="0"/>
                </a:rPr>
                <a:t>Electron beam:</a:t>
              </a:r>
            </a:p>
            <a:p>
              <a:pPr marL="457200" indent="-457200">
                <a:buClr>
                  <a:srgbClr val="FF40FF"/>
                </a:buClr>
                <a:buFont typeface="Wingdings" charset="2"/>
                <a:buChar char="p"/>
              </a:pPr>
              <a:r>
                <a:rPr kumimoji="1" lang="en-US" altLang="zh-CN" sz="3200" dirty="0">
                  <a:latin typeface="Times New Roman" panose="02020603050405020304" pitchFamily="18" charset="0"/>
                  <a:cs typeface="Times New Roman" panose="02020603050405020304" pitchFamily="18" charset="0"/>
                </a:rPr>
                <a:t>Synchrotron radiation</a:t>
              </a:r>
            </a:p>
            <a:p>
              <a:pPr marL="457200" indent="-457200">
                <a:buClr>
                  <a:srgbClr val="FF40FF"/>
                </a:buClr>
                <a:buFont typeface="Wingdings" charset="2"/>
                <a:buChar char="p"/>
              </a:pPr>
              <a:r>
                <a:rPr kumimoji="1" lang="en-US" altLang="zh-CN" sz="3200" dirty="0">
                  <a:latin typeface="Times New Roman" panose="02020603050405020304" pitchFamily="18" charset="0"/>
                  <a:cs typeface="Times New Roman" panose="02020603050405020304" pitchFamily="18" charset="0"/>
                </a:rPr>
                <a:t>Beam gas interactions</a:t>
              </a:r>
            </a:p>
            <a:p>
              <a:pPr marL="457200" indent="-457200">
                <a:buClr>
                  <a:srgbClr val="FF40FF"/>
                </a:buClr>
                <a:buFont typeface="Wingdings" charset="2"/>
                <a:buChar char="p"/>
              </a:pPr>
              <a:r>
                <a:rPr kumimoji="1" lang="en-US" altLang="zh-CN" sz="3200" dirty="0">
                  <a:latin typeface="Times New Roman" panose="02020603050405020304" pitchFamily="18" charset="0"/>
                  <a:cs typeface="Times New Roman" panose="02020603050405020304" pitchFamily="18" charset="0"/>
                </a:rPr>
                <a:t>Higher order mode losses</a:t>
              </a:r>
            </a:p>
            <a:p>
              <a:pPr marL="457200" indent="-457200">
                <a:buClr>
                  <a:srgbClr val="FF40FF"/>
                </a:buClr>
                <a:buFont typeface="Wingdings" charset="2"/>
                <a:buChar char="p"/>
              </a:pPr>
              <a:r>
                <a:rPr kumimoji="1" lang="en-US" altLang="zh-CN" sz="3200" dirty="0">
                  <a:latin typeface="Times New Roman" panose="02020603050405020304" pitchFamily="18" charset="0"/>
                  <a:cs typeface="Times New Roman" panose="02020603050405020304" pitchFamily="18" charset="0"/>
                </a:rPr>
                <a:t>Background due to de-excitation of beam if bunches are replaced</a:t>
              </a:r>
            </a:p>
          </p:txBody>
        </p:sp>
        <p:sp>
          <p:nvSpPr>
            <p:cNvPr id="68" name="文本框 67"/>
            <p:cNvSpPr txBox="1"/>
            <p:nvPr/>
          </p:nvSpPr>
          <p:spPr>
            <a:xfrm>
              <a:off x="9069105" y="29458268"/>
              <a:ext cx="6786024" cy="2554545"/>
            </a:xfrm>
            <a:prstGeom prst="rect">
              <a:avLst/>
            </a:prstGeom>
            <a:noFill/>
          </p:spPr>
          <p:txBody>
            <a:bodyPr wrap="square" rtlCol="0">
              <a:spAutoFit/>
            </a:bodyPr>
            <a:lstStyle/>
            <a:p>
              <a:r>
                <a:rPr kumimoji="1" lang="en-US" altLang="zh-CN" sz="3200" b="1" dirty="0">
                  <a:solidFill>
                    <a:srgbClr val="FF40FF"/>
                  </a:solidFill>
                  <a:latin typeface="Times New Roman" panose="02020603050405020304" pitchFamily="18" charset="0"/>
                  <a:cs typeface="Times New Roman" panose="02020603050405020304" pitchFamily="18" charset="0"/>
                </a:rPr>
                <a:t>Hadron beam:</a:t>
              </a:r>
            </a:p>
            <a:p>
              <a:pPr marL="457200" indent="-457200">
                <a:buClr>
                  <a:srgbClr val="FF40FF"/>
                </a:buClr>
                <a:buFont typeface="Wingdings" charset="2"/>
                <a:buChar char="p"/>
              </a:pPr>
              <a:r>
                <a:rPr kumimoji="1" lang="en-US" altLang="zh-CN" sz="3200" dirty="0">
                  <a:latin typeface="Times New Roman" panose="02020603050405020304" pitchFamily="18" charset="0"/>
                  <a:cs typeface="Times New Roman" panose="02020603050405020304" pitchFamily="18" charset="0"/>
                </a:rPr>
                <a:t>Low beam lifetime during injection and ramping</a:t>
              </a:r>
            </a:p>
            <a:p>
              <a:pPr marL="457200" indent="-457200">
                <a:buClr>
                  <a:srgbClr val="FF40FF"/>
                </a:buClr>
                <a:buFont typeface="Wingdings" charset="2"/>
                <a:buChar char="p"/>
              </a:pPr>
              <a:r>
                <a:rPr kumimoji="1" lang="en-US" altLang="zh-CN" sz="3200" dirty="0">
                  <a:latin typeface="Times New Roman" panose="02020603050405020304" pitchFamily="18" charset="0"/>
                  <a:cs typeface="Times New Roman" panose="02020603050405020304" pitchFamily="18" charset="0"/>
                </a:rPr>
                <a:t>Beam gas interaction</a:t>
              </a:r>
            </a:p>
            <a:p>
              <a:pPr marL="457200" indent="-457200">
                <a:buClr>
                  <a:srgbClr val="FF40FF"/>
                </a:buClr>
                <a:buFont typeface="Wingdings" charset="2"/>
                <a:buChar char="p"/>
              </a:pPr>
              <a:r>
                <a:rPr kumimoji="1" lang="en-US" altLang="zh-CN" sz="3200" dirty="0">
                  <a:latin typeface="Times New Roman" panose="02020603050405020304" pitchFamily="18" charset="0"/>
                  <a:cs typeface="Times New Roman" panose="02020603050405020304" pitchFamily="18" charset="0"/>
                </a:rPr>
                <a:t>Secondary interaction</a:t>
              </a:r>
              <a:endParaRPr kumimoji="1" lang="zh-CN" altLang="en-US" sz="3200" dirty="0">
                <a:latin typeface="Times New Roman" panose="02020603050405020304" pitchFamily="18" charset="0"/>
                <a:cs typeface="Times New Roman" panose="02020603050405020304" pitchFamily="18" charset="0"/>
              </a:endParaRPr>
            </a:p>
          </p:txBody>
        </p:sp>
        <p:sp>
          <p:nvSpPr>
            <p:cNvPr id="69" name="文本框 68"/>
            <p:cNvSpPr txBox="1"/>
            <p:nvPr/>
          </p:nvSpPr>
          <p:spPr>
            <a:xfrm>
              <a:off x="1093789" y="32537229"/>
              <a:ext cx="14761340" cy="1569660"/>
            </a:xfrm>
            <a:prstGeom prst="rect">
              <a:avLst/>
            </a:prstGeom>
            <a:noFill/>
          </p:spPr>
          <p:txBody>
            <a:bodyPr wrap="square" rtlCol="0">
              <a:spAutoFit/>
            </a:bodyPr>
            <a:lstStyle/>
            <a:p>
              <a:r>
                <a:rPr kumimoji="1" lang="en-US" altLang="zh-CN" sz="3200" b="1" dirty="0">
                  <a:solidFill>
                    <a:srgbClr val="FF40FF"/>
                  </a:solidFill>
                  <a:latin typeface="Times New Roman" panose="02020603050405020304" pitchFamily="18" charset="0"/>
                  <a:cs typeface="Times New Roman" panose="02020603050405020304" pitchFamily="18" charset="0"/>
                </a:rPr>
                <a:t>Keep beam backgrounds as low as possible:</a:t>
              </a:r>
            </a:p>
            <a:p>
              <a:pPr marL="457200" indent="-457200">
                <a:buClr>
                  <a:srgbClr val="FF40FF"/>
                </a:buClr>
                <a:buFont typeface="Wingdings" charset="2"/>
                <a:buChar char="ü"/>
              </a:pPr>
              <a:r>
                <a:rPr kumimoji="1" lang="en-US" altLang="zh-CN" sz="3200" dirty="0">
                  <a:latin typeface="Times New Roman" panose="02020603050405020304" pitchFamily="18" charset="0"/>
                  <a:cs typeface="Times New Roman" panose="02020603050405020304" pitchFamily="18" charset="0"/>
                </a:rPr>
                <a:t>Careful design of interaction region, beam-pipe masks and  photon beam dump</a:t>
              </a:r>
            </a:p>
            <a:p>
              <a:pPr marL="457200" indent="-457200">
                <a:buClr>
                  <a:srgbClr val="FF40FF"/>
                </a:buClr>
                <a:buFont typeface="Wingdings" charset="2"/>
                <a:buChar char="ü"/>
              </a:pPr>
              <a:r>
                <a:rPr kumimoji="1" lang="en-US" altLang="zh-CN" sz="3200" dirty="0">
                  <a:latin typeface="Times New Roman" panose="02020603050405020304" pitchFamily="18" charset="0"/>
                  <a:cs typeface="Times New Roman" panose="02020603050405020304" pitchFamily="18" charset="0"/>
                </a:rPr>
                <a:t>Excellent vacuum system</a:t>
              </a:r>
            </a:p>
          </p:txBody>
        </p:sp>
      </p:grpSp>
      <p:sp>
        <p:nvSpPr>
          <p:cNvPr id="70" name="框架 69"/>
          <p:cNvSpPr/>
          <p:nvPr/>
        </p:nvSpPr>
        <p:spPr>
          <a:xfrm>
            <a:off x="16520991" y="18542243"/>
            <a:ext cx="15797108" cy="7945793"/>
          </a:xfrm>
          <a:prstGeom prst="frame">
            <a:avLst>
              <a:gd name="adj1" fmla="val 501"/>
            </a:avLst>
          </a:prstGeom>
          <a:solidFill>
            <a:srgbClr val="C00000"/>
          </a:solidFill>
          <a:ln w="19050">
            <a:solidFill>
              <a:srgbClr val="C00000"/>
            </a:solidFill>
          </a:ln>
          <a:effectLst>
            <a:outerShdw blurRad="508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mc:AlternateContent xmlns:mc="http://schemas.openxmlformats.org/markup-compatibility/2006" xmlns:a14="http://schemas.microsoft.com/office/drawing/2010/main">
        <mc:Choice Requires="a14">
          <p:graphicFrame>
            <p:nvGraphicFramePr>
              <p:cNvPr id="72" name="Table 5">
                <a:extLst>
                  <a:ext uri="{FF2B5EF4-FFF2-40B4-BE49-F238E27FC236}">
                    <a16:creationId xmlns:a16="http://schemas.microsoft.com/office/drawing/2014/main" xmlns="" id="{8C3E3C13-C332-3E4D-9B45-B6CEC1763E6E}"/>
                  </a:ext>
                </a:extLst>
              </p:cNvPr>
              <p:cNvGraphicFramePr>
                <a:graphicFrameLocks noGrp="1"/>
              </p:cNvGraphicFramePr>
              <p:nvPr>
                <p:extLst>
                  <p:ext uri="{D42A27DB-BD31-4B8C-83A1-F6EECF244321}">
                    <p14:modId xmlns:p14="http://schemas.microsoft.com/office/powerpoint/2010/main" val="1145109579"/>
                  </p:ext>
                </p:extLst>
              </p:nvPr>
            </p:nvGraphicFramePr>
            <p:xfrm>
              <a:off x="17807078" y="19671991"/>
              <a:ext cx="12961002" cy="6472451"/>
            </p:xfrm>
            <a:graphic>
              <a:graphicData uri="http://schemas.openxmlformats.org/drawingml/2006/table">
                <a:tbl>
                  <a:tblPr firstRow="1" firstCol="1" bandRow="1">
                    <a:tableStyleId>{5940675A-B579-460E-94D1-54222C63F5DA}</a:tableStyleId>
                  </a:tblPr>
                  <a:tblGrid>
                    <a:gridCol w="4423437">
                      <a:extLst>
                        <a:ext uri="{9D8B030D-6E8A-4147-A177-3AD203B41FA5}">
                          <a16:colId xmlns:a16="http://schemas.microsoft.com/office/drawing/2014/main" xmlns="" val="2636019879"/>
                        </a:ext>
                      </a:extLst>
                    </a:gridCol>
                    <a:gridCol w="4360602">
                      <a:extLst>
                        <a:ext uri="{9D8B030D-6E8A-4147-A177-3AD203B41FA5}">
                          <a16:colId xmlns:a16="http://schemas.microsoft.com/office/drawing/2014/main" xmlns="" val="3677928028"/>
                        </a:ext>
                      </a:extLst>
                    </a:gridCol>
                    <a:gridCol w="4176963">
                      <a:extLst>
                        <a:ext uri="{9D8B030D-6E8A-4147-A177-3AD203B41FA5}">
                          <a16:colId xmlns:a16="http://schemas.microsoft.com/office/drawing/2014/main" xmlns="" val="20002"/>
                        </a:ext>
                      </a:extLst>
                    </a:gridCol>
                  </a:tblGrid>
                  <a:tr h="388504">
                    <a:tc>
                      <a:txBody>
                        <a:bodyPr/>
                        <a:lstStyle/>
                        <a:p>
                          <a:pPr marL="0" marR="0" indent="0" algn="l">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b="1" dirty="0">
                              <a:solidFill>
                                <a:srgbClr val="C00000"/>
                              </a:solidFill>
                              <a:effectLst/>
                              <a:latin typeface="+mj-lt"/>
                            </a:rPr>
                            <a:t>Hadron</a:t>
                          </a:r>
                          <a:endParaRPr lang="en-US" sz="2000" b="1" dirty="0">
                            <a:solidFill>
                              <a:srgbClr val="C00000"/>
                            </a:solidFill>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b="1" dirty="0">
                              <a:solidFill>
                                <a:srgbClr val="C00000"/>
                              </a:solidFill>
                              <a:effectLst/>
                              <a:latin typeface="+mj-lt"/>
                            </a:rPr>
                            <a:t>Lepton</a:t>
                          </a:r>
                          <a:endParaRPr lang="en-US" sz="2000" b="1" dirty="0">
                            <a:solidFill>
                              <a:srgbClr val="C00000"/>
                            </a:solidFill>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val="1820844206"/>
                      </a:ext>
                    </a:extLst>
                  </a:tr>
                  <a:tr h="777008">
                    <a:tc>
                      <a:txBody>
                        <a:bodyPr/>
                        <a:lstStyle/>
                        <a:p>
                          <a:pPr marL="0" marR="0" indent="0" algn="l">
                            <a:spcBef>
                              <a:spcPts val="0"/>
                            </a:spcBef>
                            <a:spcAft>
                              <a:spcPts val="0"/>
                            </a:spcAft>
                          </a:pPr>
                          <a:r>
                            <a:rPr lang="en-US" sz="2000" b="1" dirty="0">
                              <a:solidFill>
                                <a:schemeClr val="tx1"/>
                              </a:solidFill>
                              <a:effectLst/>
                              <a:latin typeface="+mj-lt"/>
                            </a:rPr>
                            <a:t>Machine element free region</a:t>
                          </a:r>
                          <a:endParaRPr lang="en-US" sz="2000" b="1" dirty="0">
                            <a:solidFill>
                              <a:schemeClr val="tx1"/>
                            </a:solidFill>
                            <a:effectLst/>
                            <a:latin typeface="+mj-lt"/>
                            <a:ea typeface="MS Mincho" panose="02020609040205080304" pitchFamily="49" charset="-128"/>
                          </a:endParaRPr>
                        </a:p>
                      </a:txBody>
                      <a:tcPr marL="68580" marR="68580" marT="0" marB="0"/>
                    </a:tc>
                    <a:tc gridSpan="2">
                      <a:txBody>
                        <a:bodyPr/>
                        <a:lstStyle/>
                        <a:p>
                          <a:pPr marL="0" marR="0" indent="0" algn="ctr">
                            <a:spcBef>
                              <a:spcPts val="0"/>
                            </a:spcBef>
                            <a:spcAft>
                              <a:spcPts val="0"/>
                            </a:spcAft>
                          </a:pPr>
                          <a14:m>
                            <m:oMath xmlns:m="http://schemas.openxmlformats.org/officeDocument/2006/math">
                              <m:r>
                                <a:rPr lang="en-US" sz="2000" i="1" smtClean="0">
                                  <a:solidFill>
                                    <a:srgbClr val="C00000"/>
                                  </a:solidFill>
                                  <a:effectLst/>
                                  <a:latin typeface="Cambria Math" charset="0"/>
                                  <a:ea typeface="Cambria Math" charset="0"/>
                                  <a:cs typeface="Cambria Math" charset="0"/>
                                </a:rPr>
                                <m:t>±</m:t>
                              </m:r>
                              <m:r>
                                <a:rPr lang="en-US" sz="2000" b="0" i="1" smtClean="0">
                                  <a:solidFill>
                                    <a:srgbClr val="C00000"/>
                                  </a:solidFill>
                                  <a:effectLst/>
                                  <a:latin typeface="Cambria Math" charset="0"/>
                                  <a:ea typeface="Cambria Math" charset="0"/>
                                  <a:cs typeface="Cambria Math" charset="0"/>
                                </a:rPr>
                                <m:t>4.5 </m:t>
                              </m:r>
                            </m:oMath>
                          </a14:m>
                          <a:r>
                            <a:rPr lang="en-US" sz="2000" dirty="0">
                              <a:solidFill>
                                <a:srgbClr val="C00000"/>
                              </a:solidFill>
                              <a:effectLst/>
                              <a:latin typeface="+mj-lt"/>
                            </a:rPr>
                            <a:t>m </a:t>
                          </a:r>
                          <a:r>
                            <a:rPr lang="en-US" sz="2000" dirty="0">
                              <a:effectLst/>
                              <a:latin typeface="+mj-lt"/>
                            </a:rPr>
                            <a:t>main detector</a:t>
                          </a:r>
                        </a:p>
                        <a:p>
                          <a:pPr marL="0" marR="0" indent="0" algn="ctr">
                            <a:spcBef>
                              <a:spcPts val="0"/>
                            </a:spcBef>
                            <a:spcAft>
                              <a:spcPts val="0"/>
                            </a:spcAft>
                          </a:pPr>
                          <a:r>
                            <a:rPr lang="en-US" sz="2000" dirty="0">
                              <a:effectLst/>
                              <a:latin typeface="+mj-lt"/>
                            </a:rPr>
                            <a:t>beam elements &lt; </a:t>
                          </a:r>
                          <a:r>
                            <a:rPr lang="en-US" altLang="zh-CN" sz="2000" dirty="0">
                              <a:effectLst/>
                              <a:latin typeface="+mj-lt"/>
                            </a:rPr>
                            <a:t>1.5</a:t>
                          </a:r>
                          <a:r>
                            <a:rPr lang="en-US" altLang="zh-CN" sz="2000" baseline="30000" dirty="0">
                              <a:effectLst/>
                              <a:latin typeface="+mj-lt"/>
                            </a:rPr>
                            <a:t>0</a:t>
                          </a:r>
                          <a:r>
                            <a:rPr lang="en-US" altLang="zh-CN" sz="2000" baseline="0" dirty="0">
                              <a:effectLst/>
                              <a:latin typeface="+mj-lt"/>
                            </a:rPr>
                            <a:t> </a:t>
                          </a:r>
                          <a:r>
                            <a:rPr lang="en-US" sz="2000" dirty="0">
                              <a:effectLst/>
                              <a:latin typeface="+mj-lt"/>
                            </a:rPr>
                            <a:t>in main detector volume</a:t>
                          </a:r>
                          <a:endParaRPr lang="en-US" sz="2000" dirty="0">
                            <a:effectLst/>
                            <a:latin typeface="+mj-lt"/>
                            <a:ea typeface="MS Mincho" panose="02020609040205080304" pitchFamily="49" charset="-128"/>
                          </a:endParaRPr>
                        </a:p>
                      </a:txBody>
                      <a:tcPr marL="68580" marR="68580" marT="0" marB="0"/>
                    </a:tc>
                    <a:tc hMerge="1">
                      <a:txBody>
                        <a:bodyPr/>
                        <a:lstStyle/>
                        <a:p>
                          <a:endParaRPr lang="zh-CN" altLang="en-US"/>
                        </a:p>
                      </a:txBody>
                      <a:tcPr/>
                    </a:tc>
                    <a:extLst>
                      <a:ext uri="{0D108BD9-81ED-4DB2-BD59-A6C34878D82A}">
                        <a16:rowId xmlns:a16="http://schemas.microsoft.com/office/drawing/2014/main" xmlns="" val="1781952216"/>
                      </a:ext>
                    </a:extLst>
                  </a:tr>
                  <a:tr h="388504">
                    <a:tc>
                      <a:txBody>
                        <a:bodyPr/>
                        <a:lstStyle/>
                        <a:p>
                          <a:pPr marL="0" marR="0" indent="0" algn="l">
                            <a:spcBef>
                              <a:spcPts val="0"/>
                            </a:spcBef>
                            <a:spcAft>
                              <a:spcPts val="0"/>
                            </a:spcAft>
                          </a:pPr>
                          <a:r>
                            <a:rPr lang="en-US" sz="2000" b="1" dirty="0">
                              <a:solidFill>
                                <a:schemeClr val="tx1"/>
                              </a:solidFill>
                              <a:effectLst/>
                              <a:latin typeface="+mj-lt"/>
                            </a:rPr>
                            <a:t>Beam pipe</a:t>
                          </a:r>
                          <a:endParaRPr lang="en-US" sz="2000" b="1" dirty="0">
                            <a:solidFill>
                              <a:schemeClr val="tx1"/>
                            </a:solidFill>
                            <a:effectLst/>
                            <a:latin typeface="+mj-lt"/>
                            <a:ea typeface="MS Mincho" panose="02020609040205080304" pitchFamily="49" charset="-128"/>
                          </a:endParaRPr>
                        </a:p>
                      </a:txBody>
                      <a:tcPr marL="68580" marR="68580" marT="0" marB="0"/>
                    </a:tc>
                    <a:tc gridSpan="2">
                      <a:txBody>
                        <a:bodyPr/>
                        <a:lstStyle/>
                        <a:p>
                          <a:pPr marL="0" marR="0" indent="0" algn="ctr">
                            <a:spcBef>
                              <a:spcPts val="0"/>
                            </a:spcBef>
                            <a:spcAft>
                              <a:spcPts val="0"/>
                            </a:spcAft>
                          </a:pPr>
                          <a:r>
                            <a:rPr lang="en-US" sz="2000" dirty="0">
                              <a:effectLst/>
                              <a:latin typeface="+mj-lt"/>
                            </a:rPr>
                            <a:t>Low mass material, i.e. Beryllium </a:t>
                          </a:r>
                          <a:endParaRPr lang="en-US" sz="2000" dirty="0">
                            <a:effectLst/>
                            <a:latin typeface="+mj-lt"/>
                            <a:ea typeface="MS Mincho" panose="02020609040205080304" pitchFamily="49" charset="-128"/>
                          </a:endParaRPr>
                        </a:p>
                      </a:txBody>
                      <a:tcPr marL="68580" marR="68580" marT="0" marB="0"/>
                    </a:tc>
                    <a:tc hMerge="1">
                      <a:txBody>
                        <a:bodyPr/>
                        <a:lstStyle/>
                        <a:p>
                          <a:endParaRPr lang="zh-CN" altLang="en-US"/>
                        </a:p>
                      </a:txBody>
                      <a:tcPr/>
                    </a:tc>
                    <a:extLst>
                      <a:ext uri="{0D108BD9-81ED-4DB2-BD59-A6C34878D82A}">
                        <a16:rowId xmlns:a16="http://schemas.microsoft.com/office/drawing/2014/main" xmlns="" val="385071617"/>
                      </a:ext>
                    </a:extLst>
                  </a:tr>
                  <a:tr h="528587">
                    <a:tc>
                      <a:txBody>
                        <a:bodyPr/>
                        <a:lstStyle/>
                        <a:p>
                          <a:pPr marL="0" marR="0" indent="0" algn="l">
                            <a:spcBef>
                              <a:spcPts val="0"/>
                            </a:spcBef>
                            <a:spcAft>
                              <a:spcPts val="0"/>
                            </a:spcAft>
                          </a:pPr>
                          <a:r>
                            <a:rPr lang="en-US" sz="2000" b="1" dirty="0">
                              <a:solidFill>
                                <a:schemeClr val="tx1"/>
                              </a:solidFill>
                              <a:effectLst/>
                              <a:latin typeface="+mj-lt"/>
                            </a:rPr>
                            <a:t>Low Q</a:t>
                          </a:r>
                          <a:r>
                            <a:rPr lang="en-US" sz="2000" b="1" baseline="30000" dirty="0">
                              <a:solidFill>
                                <a:schemeClr val="tx1"/>
                              </a:solidFill>
                              <a:effectLst/>
                              <a:latin typeface="+mj-lt"/>
                            </a:rPr>
                            <a:t>2</a:t>
                          </a:r>
                          <a:r>
                            <a:rPr lang="en-US" sz="2000" b="1" dirty="0">
                              <a:solidFill>
                                <a:schemeClr val="tx1"/>
                              </a:solidFill>
                              <a:effectLst/>
                              <a:latin typeface="+mj-lt"/>
                            </a:rPr>
                            <a:t> tagger </a:t>
                          </a:r>
                          <a:endParaRPr lang="en-US" sz="2000" b="1" dirty="0">
                            <a:solidFill>
                              <a:schemeClr val="tx1"/>
                            </a:solidFill>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dirty="0">
                              <a:effectLst/>
                              <a:latin typeface="+mj-lt"/>
                            </a:rPr>
                            <a:t>Acceptance: </a:t>
                          </a:r>
                          <a14:m>
                            <m:oMath xmlns:m="http://schemas.openxmlformats.org/officeDocument/2006/math">
                              <m:sSup>
                                <m:sSupPr>
                                  <m:ctrlPr>
                                    <a:rPr lang="en-US" altLang="zh-CN" sz="2000" i="1" smtClean="0">
                                      <a:solidFill>
                                        <a:srgbClr val="C00000"/>
                                      </a:solidFill>
                                      <a:effectLst/>
                                      <a:latin typeface="Cambria Math" charset="0"/>
                                    </a:rPr>
                                  </m:ctrlPr>
                                </m:sSupPr>
                                <m:e>
                                  <m:r>
                                    <a:rPr lang="en-US" altLang="zh-CN" sz="2000" b="0" i="1" smtClean="0">
                                      <a:solidFill>
                                        <a:srgbClr val="C00000"/>
                                      </a:solidFill>
                                      <a:effectLst/>
                                      <a:latin typeface="Cambria Math" charset="0"/>
                                    </a:rPr>
                                    <m:t>𝑄</m:t>
                                  </m:r>
                                </m:e>
                                <m:sup>
                                  <m:r>
                                    <a:rPr lang="en-US" altLang="zh-CN" sz="2000" b="0" i="1" smtClean="0">
                                      <a:solidFill>
                                        <a:srgbClr val="C00000"/>
                                      </a:solidFill>
                                      <a:effectLst/>
                                      <a:latin typeface="Cambria Math" charset="0"/>
                                    </a:rPr>
                                    <m:t>2</m:t>
                                  </m:r>
                                </m:sup>
                              </m:sSup>
                            </m:oMath>
                          </a14:m>
                          <a:r>
                            <a:rPr lang="en-US" sz="2000" dirty="0">
                              <a:solidFill>
                                <a:srgbClr val="C00000"/>
                              </a:solidFill>
                              <a:effectLst/>
                              <a:latin typeface="+mj-lt"/>
                            </a:rPr>
                            <a:t>&lt; 0.1 GeV</a:t>
                          </a:r>
                          <a:endParaRPr lang="en-US" sz="2000" dirty="0">
                            <a:solidFill>
                              <a:schemeClr val="tx1"/>
                            </a:solidFill>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val="2559420973"/>
                      </a:ext>
                    </a:extLst>
                  </a:tr>
                  <a:tr h="759285">
                    <a:tc>
                      <a:txBody>
                        <a:bodyPr/>
                        <a:lstStyle/>
                        <a:p>
                          <a:pPr marL="0" marR="0" indent="0" algn="l">
                            <a:spcBef>
                              <a:spcPts val="0"/>
                            </a:spcBef>
                            <a:spcAft>
                              <a:spcPts val="0"/>
                            </a:spcAft>
                          </a:pPr>
                          <a:r>
                            <a:rPr lang="en-US" sz="2000" b="1" dirty="0">
                              <a:solidFill>
                                <a:schemeClr val="tx1"/>
                              </a:solidFill>
                              <a:effectLst/>
                              <a:latin typeface="+mj-lt"/>
                            </a:rPr>
                            <a:t>Zero Degree Calorimeter</a:t>
                          </a:r>
                          <a:endParaRPr lang="en-US" sz="2000" b="1" dirty="0">
                            <a:solidFill>
                              <a:schemeClr val="tx1"/>
                            </a:solidFill>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40cm x 40cm x 1m @ </a:t>
                          </a:r>
                          <a:r>
                            <a:rPr lang="en-US" sz="2000" dirty="0">
                              <a:solidFill>
                                <a:schemeClr val="tx1"/>
                              </a:solidFill>
                              <a:effectLst/>
                              <a:latin typeface="+mj-lt"/>
                            </a:rPr>
                            <a:t>~30 m</a:t>
                          </a:r>
                          <a:endParaRPr lang="en-US" sz="2000" dirty="0">
                            <a:solidFill>
                              <a:schemeClr val="tx1"/>
                            </a:solidFill>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val="1993020095"/>
                      </a:ext>
                    </a:extLst>
                  </a:tr>
                  <a:tr h="886753">
                    <a:tc>
                      <a:txBody>
                        <a:bodyPr/>
                        <a:lstStyle/>
                        <a:p>
                          <a:pPr marL="0" marR="0" indent="0" algn="l">
                            <a:spcBef>
                              <a:spcPts val="0"/>
                            </a:spcBef>
                            <a:spcAft>
                              <a:spcPts val="0"/>
                            </a:spcAft>
                          </a:pPr>
                          <a:r>
                            <a:rPr lang="en-US" sz="2000" b="1" dirty="0" smtClean="0">
                              <a:solidFill>
                                <a:schemeClr val="tx1"/>
                              </a:solidFill>
                              <a:effectLst/>
                              <a:latin typeface="+mj-lt"/>
                            </a:rPr>
                            <a:t>scattered proton/neutron</a:t>
                          </a:r>
                          <a:r>
                            <a:rPr lang="en-US" sz="2000" b="1" baseline="0" dirty="0">
                              <a:solidFill>
                                <a:schemeClr val="tx1"/>
                              </a:solidFill>
                              <a:effectLst/>
                              <a:latin typeface="+mj-lt"/>
                            </a:rPr>
                            <a:t> </a:t>
                          </a:r>
                          <a:r>
                            <a:rPr lang="en-US" sz="2000" b="1" dirty="0">
                              <a:solidFill>
                                <a:schemeClr val="tx1"/>
                              </a:solidFill>
                              <a:effectLst/>
                              <a:latin typeface="+mj-lt"/>
                            </a:rPr>
                            <a:t>acc.</a:t>
                          </a:r>
                        </a:p>
                        <a:p>
                          <a:pPr marL="0" marR="0" indent="0" algn="l">
                            <a:spcBef>
                              <a:spcPts val="0"/>
                            </a:spcBef>
                            <a:spcAft>
                              <a:spcPts val="0"/>
                            </a:spcAft>
                          </a:pPr>
                          <a:r>
                            <a:rPr lang="en-US" sz="2000" b="1" dirty="0">
                              <a:solidFill>
                                <a:schemeClr val="tx1"/>
                              </a:solidFill>
                              <a:effectLst/>
                              <a:latin typeface="+mj-lt"/>
                            </a:rPr>
                            <a:t>all energies for </a:t>
                          </a:r>
                          <a14:m>
                            <m:oMath xmlns:m="http://schemas.openxmlformats.org/officeDocument/2006/math">
                              <m:r>
                                <a:rPr lang="en-US" sz="2000" b="1" i="1" smtClean="0">
                                  <a:solidFill>
                                    <a:schemeClr val="tx1"/>
                                  </a:solidFill>
                                  <a:effectLst/>
                                  <a:latin typeface="Cambria Math" charset="0"/>
                                </a:rPr>
                                <m:t>𝒆</m:t>
                              </m:r>
                              <m:r>
                                <a:rPr lang="en-US" sz="2000" b="1" i="1" smtClean="0">
                                  <a:solidFill>
                                    <a:schemeClr val="tx1"/>
                                  </a:solidFill>
                                  <a:effectLst/>
                                  <a:latin typeface="Cambria Math" charset="0"/>
                                </a:rPr>
                                <m:t>+</m:t>
                              </m:r>
                              <m:r>
                                <a:rPr lang="en-US" sz="2000" b="1" i="1" smtClean="0">
                                  <a:solidFill>
                                    <a:schemeClr val="tx1"/>
                                  </a:solidFill>
                                  <a:effectLst/>
                                  <a:latin typeface="Cambria Math" charset="0"/>
                                </a:rPr>
                                <m:t>𝒑</m:t>
                              </m:r>
                            </m:oMath>
                          </a14:m>
                          <a:endParaRPr lang="en-US" sz="2000" b="1" dirty="0">
                            <a:solidFill>
                              <a:schemeClr val="tx1"/>
                            </a:solidFill>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dirty="0">
                              <a:effectLst/>
                              <a:latin typeface="+mj-lt"/>
                            </a:rPr>
                            <a:t>Proton: </a:t>
                          </a:r>
                          <a:r>
                            <a:rPr lang="en-US" sz="2000" dirty="0" smtClean="0">
                              <a:solidFill>
                                <a:srgbClr val="C00000"/>
                              </a:solidFill>
                              <a:effectLst/>
                              <a:latin typeface="+mj-lt"/>
                            </a:rPr>
                            <a:t>0.18 GeV &lt; </a:t>
                          </a:r>
                          <a14:m>
                            <m:oMath xmlns:m="http://schemas.openxmlformats.org/officeDocument/2006/math">
                              <m:sSub>
                                <m:sSubPr>
                                  <m:ctrlPr>
                                    <a:rPr lang="en-US" altLang="zh-CN" sz="2000" i="1" smtClean="0">
                                      <a:solidFill>
                                        <a:srgbClr val="C00000"/>
                                      </a:solidFill>
                                      <a:effectLst/>
                                      <a:latin typeface="Cambria Math" charset="0"/>
                                    </a:rPr>
                                  </m:ctrlPr>
                                </m:sSubPr>
                                <m:e>
                                  <m:r>
                                    <a:rPr lang="en-US" altLang="zh-CN" sz="2000" b="0" i="1" smtClean="0">
                                      <a:solidFill>
                                        <a:srgbClr val="C00000"/>
                                      </a:solidFill>
                                      <a:effectLst/>
                                      <a:latin typeface="Cambria Math" charset="0"/>
                                    </a:rPr>
                                    <m:t>𝑝</m:t>
                                  </m:r>
                                </m:e>
                                <m:sub>
                                  <m:r>
                                    <a:rPr lang="en-US" altLang="zh-CN" sz="2000" b="0" i="1" smtClean="0">
                                      <a:solidFill>
                                        <a:srgbClr val="C00000"/>
                                      </a:solidFill>
                                      <a:effectLst/>
                                      <a:latin typeface="Cambria Math" charset="0"/>
                                    </a:rPr>
                                    <m:t>𝑇</m:t>
                                  </m:r>
                                </m:sub>
                              </m:sSub>
                            </m:oMath>
                          </a14:m>
                          <a:r>
                            <a:rPr lang="en-US" sz="2000" dirty="0">
                              <a:solidFill>
                                <a:srgbClr val="C00000"/>
                              </a:solidFill>
                              <a:effectLst/>
                              <a:latin typeface="+mj-lt"/>
                            </a:rPr>
                            <a:t>&lt; 1.3 GeV</a:t>
                          </a:r>
                        </a:p>
                        <a:p>
                          <a:pPr marL="0" marR="0" indent="0" algn="ctr">
                            <a:spcBef>
                              <a:spcPts val="0"/>
                            </a:spcBef>
                            <a:spcAft>
                              <a:spcPts val="0"/>
                            </a:spcAft>
                          </a:pPr>
                          <a:r>
                            <a:rPr lang="en-US" sz="2000" dirty="0">
                              <a:effectLst/>
                              <a:latin typeface="+mj-lt"/>
                            </a:rPr>
                            <a:t>Neutron</a:t>
                          </a:r>
                          <a:r>
                            <a:rPr lang="en-US" sz="2000" dirty="0" smtClean="0">
                              <a:solidFill>
                                <a:schemeClr val="tx1"/>
                              </a:solidFill>
                              <a:effectLst/>
                              <a:latin typeface="+mj-lt"/>
                            </a:rPr>
                            <a:t>:  </a:t>
                          </a:r>
                          <a14:m>
                            <m:oMath xmlns:m="http://schemas.openxmlformats.org/officeDocument/2006/math">
                              <m:sSub>
                                <m:sSubPr>
                                  <m:ctrlPr>
                                    <a:rPr lang="en-US" altLang="zh-CN" sz="2000" i="1" smtClean="0">
                                      <a:solidFill>
                                        <a:schemeClr val="tx1"/>
                                      </a:solidFill>
                                      <a:effectLst/>
                                      <a:latin typeface="Cambria Math" charset="0"/>
                                    </a:rPr>
                                  </m:ctrlPr>
                                </m:sSubPr>
                                <m:e>
                                  <m:r>
                                    <a:rPr lang="en-US" altLang="zh-CN" sz="2000" b="0" i="1" smtClean="0">
                                      <a:solidFill>
                                        <a:schemeClr val="tx1"/>
                                      </a:solidFill>
                                      <a:effectLst/>
                                      <a:latin typeface="Cambria Math" charset="0"/>
                                    </a:rPr>
                                    <m:t>𝑝</m:t>
                                  </m:r>
                                </m:e>
                                <m:sub>
                                  <m:r>
                                    <a:rPr lang="en-US" altLang="zh-CN" sz="2000" b="0" i="1" smtClean="0">
                                      <a:solidFill>
                                        <a:schemeClr val="tx1"/>
                                      </a:solidFill>
                                      <a:effectLst/>
                                      <a:latin typeface="Cambria Math" charset="0"/>
                                    </a:rPr>
                                    <m:t>𝑇</m:t>
                                  </m:r>
                                </m:sub>
                              </m:sSub>
                            </m:oMath>
                          </a14:m>
                          <a:r>
                            <a:rPr lang="en-US" sz="2000" dirty="0">
                              <a:solidFill>
                                <a:schemeClr val="tx1"/>
                              </a:solidFill>
                              <a:effectLst/>
                              <a:latin typeface="+mj-lt"/>
                            </a:rPr>
                            <a:t>&lt; 1.3 GeV</a:t>
                          </a:r>
                          <a:endParaRPr lang="en-US" sz="2000" dirty="0">
                            <a:solidFill>
                              <a:srgbClr val="008F00"/>
                            </a:solidFill>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val="2443177836"/>
                      </a:ext>
                    </a:extLst>
                  </a:tr>
                  <a:tr h="1165512">
                    <a:tc>
                      <a:txBody>
                        <a:bodyPr/>
                        <a:lstStyle/>
                        <a:p>
                          <a:pPr marL="0" marR="0" indent="0" algn="l">
                            <a:spcBef>
                              <a:spcPts val="0"/>
                            </a:spcBef>
                            <a:spcAft>
                              <a:spcPts val="0"/>
                            </a:spcAft>
                          </a:pPr>
                          <a:r>
                            <a:rPr lang="en-US" sz="2000" b="1" dirty="0">
                              <a:solidFill>
                                <a:schemeClr val="tx1"/>
                              </a:solidFill>
                              <a:effectLst/>
                              <a:latin typeface="+mj-lt"/>
                            </a:rPr>
                            <a:t>s</a:t>
                          </a:r>
                          <a:r>
                            <a:rPr lang="en-US" sz="2000" b="1" dirty="0" smtClean="0">
                              <a:solidFill>
                                <a:schemeClr val="tx1"/>
                              </a:solidFill>
                              <a:effectLst/>
                              <a:latin typeface="+mj-lt"/>
                            </a:rPr>
                            <a:t>cattered proton/neutron acc.</a:t>
                          </a:r>
                        </a:p>
                        <a:p>
                          <a:pPr marL="0" marR="0" indent="0" algn="l">
                            <a:spcBef>
                              <a:spcPts val="0"/>
                            </a:spcBef>
                            <a:spcAft>
                              <a:spcPts val="0"/>
                            </a:spcAft>
                          </a:pPr>
                          <a:r>
                            <a:rPr lang="en-US" sz="2000" b="1" dirty="0">
                              <a:solidFill>
                                <a:schemeClr val="tx1"/>
                              </a:solidFill>
                              <a:effectLst/>
                              <a:latin typeface="+mj-lt"/>
                            </a:rPr>
                            <a:t>all energies for </a:t>
                          </a:r>
                          <a14:m>
                            <m:oMath xmlns:m="http://schemas.openxmlformats.org/officeDocument/2006/math">
                              <m:r>
                                <a:rPr lang="en-US" sz="2000" b="1" i="1" smtClean="0">
                                  <a:solidFill>
                                    <a:schemeClr val="tx1"/>
                                  </a:solidFill>
                                  <a:effectLst/>
                                  <a:latin typeface="Cambria Math" charset="0"/>
                                </a:rPr>
                                <m:t>𝒆</m:t>
                              </m:r>
                              <m:r>
                                <a:rPr lang="en-US" sz="2000" b="1" i="1" smtClean="0">
                                  <a:solidFill>
                                    <a:schemeClr val="tx1"/>
                                  </a:solidFill>
                                  <a:effectLst/>
                                  <a:latin typeface="Cambria Math" charset="0"/>
                                </a:rPr>
                                <m:t>+</m:t>
                              </m:r>
                              <m:r>
                                <a:rPr lang="en-US" sz="2000" b="1" i="1" smtClean="0">
                                  <a:solidFill>
                                    <a:schemeClr val="tx1"/>
                                  </a:solidFill>
                                  <a:effectLst/>
                                  <a:latin typeface="Cambria Math" charset="0"/>
                                </a:rPr>
                                <m:t>𝑨</m:t>
                              </m:r>
                              <m:r>
                                <a:rPr lang="en-US" sz="2000" b="1" i="1" smtClean="0">
                                  <a:solidFill>
                                    <a:schemeClr val="tx1"/>
                                  </a:solidFill>
                                  <a:effectLst/>
                                  <a:latin typeface="Cambria Math" charset="0"/>
                                </a:rPr>
                                <m:t> </m:t>
                              </m:r>
                            </m:oMath>
                          </a14:m>
                          <a:endParaRPr lang="en-US" sz="2000" b="1" dirty="0">
                            <a:solidFill>
                              <a:schemeClr val="tx1"/>
                            </a:solidFill>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dirty="0">
                              <a:effectLst/>
                              <a:latin typeface="+mj-lt"/>
                            </a:rPr>
                            <a:t>Proton and Neutron: </a:t>
                          </a:r>
                        </a:p>
                        <a:p>
                          <a:pPr marL="0" marR="0" indent="0" algn="ctr">
                            <a:spcBef>
                              <a:spcPts val="0"/>
                            </a:spcBef>
                            <a:spcAft>
                              <a:spcPts val="0"/>
                            </a:spcAft>
                          </a:pPr>
                          <a14:m>
                            <m:oMath xmlns:m="http://schemas.openxmlformats.org/officeDocument/2006/math">
                              <m:r>
                                <a:rPr lang="en-US" sz="2000" i="1" smtClean="0">
                                  <a:effectLst/>
                                  <a:latin typeface="Cambria Math" charset="0"/>
                                  <a:ea typeface="Cambria Math" charset="0"/>
                                  <a:cs typeface="Cambria Math" charset="0"/>
                                </a:rPr>
                                <m:t>𝜃</m:t>
                              </m:r>
                            </m:oMath>
                          </a14:m>
                          <a:r>
                            <a:rPr lang="en-US" sz="2000" dirty="0">
                              <a:effectLst/>
                              <a:latin typeface="+mj-lt"/>
                            </a:rPr>
                            <a:t> &lt; </a:t>
                          </a:r>
                          <a:r>
                            <a:rPr lang="en-US" sz="2000" dirty="0">
                              <a:solidFill>
                                <a:srgbClr val="C00000"/>
                              </a:solidFill>
                              <a:effectLst/>
                              <a:latin typeface="+mj-lt"/>
                            </a:rPr>
                            <a:t>6 </a:t>
                          </a:r>
                          <a:r>
                            <a:rPr lang="en-US" sz="2000" dirty="0" err="1">
                              <a:solidFill>
                                <a:srgbClr val="C00000"/>
                              </a:solidFill>
                              <a:effectLst/>
                              <a:latin typeface="+mj-lt"/>
                            </a:rPr>
                            <a:t>mrad</a:t>
                          </a:r>
                          <a:r>
                            <a:rPr lang="en-US" sz="2000" dirty="0">
                              <a:solidFill>
                                <a:srgbClr val="C00000"/>
                              </a:solidFill>
                              <a:effectLst/>
                              <a:latin typeface="+mj-lt"/>
                            </a:rPr>
                            <a:t> </a:t>
                          </a:r>
                          <a:r>
                            <a:rPr lang="en-US" sz="2000" dirty="0">
                              <a:effectLst/>
                              <a:latin typeface="+mj-lt"/>
                            </a:rPr>
                            <a:t>(for √s=50 GeV)</a:t>
                          </a:r>
                        </a:p>
                        <a:p>
                          <a:pPr marL="0" marR="0" indent="0" algn="ctr">
                            <a:spcBef>
                              <a:spcPts val="0"/>
                            </a:spcBef>
                            <a:spcAft>
                              <a:spcPts val="0"/>
                            </a:spcAft>
                          </a:pPr>
                          <a14:m>
                            <m:oMath xmlns:m="http://schemas.openxmlformats.org/officeDocument/2006/math">
                              <m:r>
                                <a:rPr lang="en-US" sz="2000" i="1" smtClean="0">
                                  <a:effectLst/>
                                  <a:latin typeface="Cambria Math" charset="0"/>
                                  <a:ea typeface="Cambria Math" charset="0"/>
                                  <a:cs typeface="Cambria Math" charset="0"/>
                                </a:rPr>
                                <m:t>𝜃</m:t>
                              </m:r>
                            </m:oMath>
                          </a14:m>
                          <a:r>
                            <a:rPr lang="en-US" sz="2000" dirty="0">
                              <a:effectLst/>
                              <a:latin typeface="+mj-lt"/>
                            </a:rPr>
                            <a:t> &lt; </a:t>
                          </a:r>
                          <a:r>
                            <a:rPr lang="en-US" sz="2000" dirty="0">
                              <a:solidFill>
                                <a:srgbClr val="C00000"/>
                              </a:solidFill>
                              <a:effectLst/>
                              <a:latin typeface="+mj-lt"/>
                            </a:rPr>
                            <a:t>4 </a:t>
                          </a:r>
                          <a:r>
                            <a:rPr lang="en-US" sz="2000" dirty="0" err="1">
                              <a:solidFill>
                                <a:srgbClr val="C00000"/>
                              </a:solidFill>
                              <a:effectLst/>
                              <a:latin typeface="+mj-lt"/>
                            </a:rPr>
                            <a:t>mrad</a:t>
                          </a:r>
                          <a:r>
                            <a:rPr lang="en-US" sz="2000" dirty="0">
                              <a:solidFill>
                                <a:srgbClr val="C00000"/>
                              </a:solidFill>
                              <a:effectLst/>
                              <a:latin typeface="+mj-lt"/>
                            </a:rPr>
                            <a:t> </a:t>
                          </a:r>
                          <a:r>
                            <a:rPr lang="en-US" sz="2000" dirty="0">
                              <a:effectLst/>
                              <a:latin typeface="+mj-lt"/>
                            </a:rPr>
                            <a:t>(for √s=100 GeV) </a:t>
                          </a:r>
                          <a:endParaRPr lang="en-US" sz="2000" dirty="0">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val="954391512"/>
                      </a:ext>
                    </a:extLst>
                  </a:tr>
                  <a:tr h="388504">
                    <a:tc>
                      <a:txBody>
                        <a:bodyPr/>
                        <a:lstStyle/>
                        <a:p>
                          <a:pPr marL="0" marR="0" indent="0" algn="l">
                            <a:spcBef>
                              <a:spcPts val="0"/>
                            </a:spcBef>
                            <a:spcAft>
                              <a:spcPts val="0"/>
                            </a:spcAft>
                          </a:pPr>
                          <a:r>
                            <a:rPr lang="en-US" sz="2000" b="1" dirty="0">
                              <a:effectLst/>
                              <a:latin typeface="+mj-lt"/>
                            </a:rPr>
                            <a:t>Integration of detectors</a:t>
                          </a:r>
                          <a:endParaRPr lang="en-US" sz="2000" b="1" dirty="0">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dirty="0">
                              <a:effectLst/>
                              <a:latin typeface="+mj-lt"/>
                            </a:rPr>
                            <a:t>Local </a:t>
                          </a:r>
                          <a:r>
                            <a:rPr lang="en-US" sz="2000" dirty="0" err="1">
                              <a:effectLst/>
                              <a:latin typeface="+mj-lt"/>
                            </a:rPr>
                            <a:t>polarimeter</a:t>
                          </a:r>
                          <a:endParaRPr lang="en-US" sz="2000" dirty="0">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val="1746379403"/>
                      </a:ext>
                    </a:extLst>
                  </a:tr>
                  <a:tr h="412786">
                    <a:tc rowSpan="2">
                      <a:txBody>
                        <a:bodyPr/>
                        <a:lstStyle/>
                        <a:p>
                          <a:pPr marL="0" marR="0" indent="457200" algn="l">
                            <a:spcBef>
                              <a:spcPts val="0"/>
                            </a:spcBef>
                            <a:spcAft>
                              <a:spcPts val="0"/>
                            </a:spcAft>
                          </a:pPr>
                          <a:endParaRPr lang="en-US" sz="2000" b="1" dirty="0">
                            <a:effectLst/>
                            <a:latin typeface="+mj-lt"/>
                          </a:endParaRPr>
                        </a:p>
                        <a:p>
                          <a:pPr marL="0" marR="0" indent="457200" algn="l">
                            <a:spcBef>
                              <a:spcPts val="0"/>
                            </a:spcBef>
                            <a:spcAft>
                              <a:spcPts val="0"/>
                            </a:spcAft>
                          </a:pPr>
                          <a:r>
                            <a:rPr lang="en-US" sz="2000" b="1" dirty="0">
                              <a:effectLst/>
                              <a:latin typeface="+mj-lt"/>
                            </a:rPr>
                            <a:t>Luminosity</a:t>
                          </a:r>
                          <a:endParaRPr lang="en-US" sz="2000" b="1" dirty="0">
                            <a:effectLst/>
                            <a:latin typeface="+mj-lt"/>
                            <a:ea typeface="MS Mincho" panose="02020609040205080304" pitchFamily="49" charset="-128"/>
                          </a:endParaRPr>
                        </a:p>
                      </a:txBody>
                      <a:tcPr marL="68580" marR="68580" marT="0" marB="0"/>
                    </a:tc>
                    <a:tc gridSpan="2">
                      <a:txBody>
                        <a:bodyPr/>
                        <a:lstStyle/>
                        <a:p>
                          <a:pPr marL="0" marR="0" indent="0" algn="ctr">
                            <a:spcBef>
                              <a:spcPts val="0"/>
                            </a:spcBef>
                            <a:spcAft>
                              <a:spcPts val="0"/>
                            </a:spcAft>
                          </a:pPr>
                          <a:r>
                            <a:rPr lang="en-US" sz="2000" dirty="0">
                              <a:effectLst/>
                              <a:latin typeface="+mj-lt"/>
                            </a:rPr>
                            <a:t>Relative Luminosity:</a:t>
                          </a:r>
                          <a:r>
                            <a:rPr lang="en-US" sz="2000" baseline="0" dirty="0">
                              <a:effectLst/>
                              <a:latin typeface="+mj-lt"/>
                            </a:rPr>
                            <a:t> </a:t>
                          </a:r>
                          <a14:m>
                            <m:oMath xmlns:m="http://schemas.openxmlformats.org/officeDocument/2006/math">
                              <m:r>
                                <a:rPr lang="en-US" sz="2000" b="0" i="1" baseline="0" smtClean="0">
                                  <a:effectLst/>
                                  <a:latin typeface="Cambria Math" charset="0"/>
                                </a:rPr>
                                <m:t>𝑅</m:t>
                              </m:r>
                              <m:r>
                                <a:rPr lang="en-US" sz="2000" b="0" i="1" baseline="0" smtClean="0">
                                  <a:effectLst/>
                                  <a:latin typeface="Cambria Math" charset="0"/>
                                </a:rPr>
                                <m:t>=</m:t>
                              </m:r>
                              <m:f>
                                <m:fPr>
                                  <m:type m:val="lin"/>
                                  <m:ctrlPr>
                                    <a:rPr lang="en-US" altLang="zh-CN" sz="2000" b="0" i="1" baseline="0" smtClean="0">
                                      <a:effectLst/>
                                      <a:latin typeface="Cambria Math" charset="0"/>
                                    </a:rPr>
                                  </m:ctrlPr>
                                </m:fPr>
                                <m:num>
                                  <m:sSup>
                                    <m:sSupPr>
                                      <m:ctrlPr>
                                        <a:rPr lang="en-US" altLang="zh-CN" sz="2000" b="0" i="1" baseline="0" smtClean="0">
                                          <a:effectLst/>
                                          <a:latin typeface="Cambria Math" charset="0"/>
                                        </a:rPr>
                                      </m:ctrlPr>
                                    </m:sSupPr>
                                    <m:e>
                                      <m:r>
                                        <a:rPr lang="en-US" altLang="zh-CN" sz="2000" b="0" i="1" baseline="0" smtClean="0">
                                          <a:effectLst/>
                                          <a:latin typeface="Cambria Math" charset="0"/>
                                        </a:rPr>
                                        <m:t>𝐿</m:t>
                                      </m:r>
                                    </m:e>
                                    <m:sup>
                                      <m:f>
                                        <m:fPr>
                                          <m:type m:val="lin"/>
                                          <m:ctrlPr>
                                            <a:rPr lang="en-US" altLang="zh-CN" sz="2000" b="0" i="1" baseline="0" smtClean="0">
                                              <a:effectLst/>
                                              <a:latin typeface="Cambria Math" charset="0"/>
                                            </a:rPr>
                                          </m:ctrlPr>
                                        </m:fPr>
                                        <m:num>
                                          <m:r>
                                            <a:rPr lang="en-US" altLang="zh-CN" sz="2000" b="0" i="1" baseline="0" smtClean="0">
                                              <a:effectLst/>
                                              <a:latin typeface="Cambria Math" charset="0"/>
                                            </a:rPr>
                                            <m:t>++</m:t>
                                          </m:r>
                                        </m:num>
                                        <m:den>
                                          <m:r>
                                            <a:rPr lang="en-US" altLang="zh-CN" sz="2000" b="0" i="1" baseline="0" smtClean="0">
                                              <a:effectLst/>
                                              <a:latin typeface="Cambria Math" charset="0"/>
                                            </a:rPr>
                                            <m:t>−−</m:t>
                                          </m:r>
                                        </m:den>
                                      </m:f>
                                    </m:sup>
                                  </m:sSup>
                                </m:num>
                                <m:den>
                                  <m:sSup>
                                    <m:sSupPr>
                                      <m:ctrlPr>
                                        <a:rPr lang="en-US" altLang="zh-CN" sz="2000" b="0" i="1" baseline="0" smtClean="0">
                                          <a:effectLst/>
                                          <a:latin typeface="Cambria Math" charset="0"/>
                                        </a:rPr>
                                      </m:ctrlPr>
                                    </m:sSupPr>
                                    <m:e>
                                      <m:r>
                                        <a:rPr lang="en-US" altLang="zh-CN" sz="2000" b="0" i="1" baseline="0" smtClean="0">
                                          <a:effectLst/>
                                          <a:latin typeface="Cambria Math" charset="0"/>
                                        </a:rPr>
                                        <m:t>𝐿</m:t>
                                      </m:r>
                                    </m:e>
                                    <m:sup>
                                      <m:f>
                                        <m:fPr>
                                          <m:type m:val="lin"/>
                                          <m:ctrlPr>
                                            <a:rPr lang="en-US" altLang="zh-CN" sz="2000" b="0" i="1" baseline="0" smtClean="0">
                                              <a:effectLst/>
                                              <a:latin typeface="Cambria Math" charset="0"/>
                                            </a:rPr>
                                          </m:ctrlPr>
                                        </m:fPr>
                                        <m:num>
                                          <m:r>
                                            <a:rPr lang="en-US" altLang="zh-CN" sz="2000" b="0" i="1" baseline="0" smtClean="0">
                                              <a:effectLst/>
                                              <a:latin typeface="Cambria Math" charset="0"/>
                                            </a:rPr>
                                            <m:t>+−</m:t>
                                          </m:r>
                                        </m:num>
                                        <m:den>
                                          <m:r>
                                            <a:rPr lang="en-US" altLang="zh-CN" sz="2000" b="0" i="1" baseline="0" smtClean="0">
                                              <a:effectLst/>
                                              <a:latin typeface="Cambria Math" charset="0"/>
                                            </a:rPr>
                                            <m:t>−+</m:t>
                                          </m:r>
                                        </m:den>
                                      </m:f>
                                    </m:sup>
                                  </m:sSup>
                                </m:den>
                              </m:f>
                            </m:oMath>
                          </a14:m>
                          <a:r>
                            <a:rPr lang="en-US" sz="2000" dirty="0">
                              <a:effectLst/>
                              <a:latin typeface="+mj-lt"/>
                              <a:ea typeface="MS Mincho" panose="02020609040205080304" pitchFamily="49" charset="-128"/>
                            </a:rPr>
                            <a:t> &lt; 10</a:t>
                          </a:r>
                          <a:r>
                            <a:rPr lang="en-US" sz="2000" baseline="30000" dirty="0">
                              <a:effectLst/>
                              <a:latin typeface="+mj-lt"/>
                              <a:ea typeface="MS Mincho" panose="02020609040205080304" pitchFamily="49" charset="-128"/>
                            </a:rPr>
                            <a:t>-4</a:t>
                          </a:r>
                        </a:p>
                      </a:txBody>
                      <a:tcPr marL="68580" marR="68580" marT="0" marB="0"/>
                    </a:tc>
                    <a:tc hMerge="1">
                      <a:txBody>
                        <a:bodyPr/>
                        <a:lstStyle/>
                        <a:p>
                          <a:endParaRPr lang="zh-CN" altLang="en-US"/>
                        </a:p>
                      </a:txBody>
                      <a:tcPr/>
                    </a:tc>
                    <a:extLst>
                      <a:ext uri="{0D108BD9-81ED-4DB2-BD59-A6C34878D82A}">
                        <a16:rowId xmlns:a16="http://schemas.microsoft.com/office/drawing/2014/main" xmlns="" val="2567770490"/>
                      </a:ext>
                    </a:extLst>
                  </a:tr>
                  <a:tr h="777008">
                    <a:tc vMerge="1">
                      <a:txBody>
                        <a:bodyPr/>
                        <a:lstStyle/>
                        <a:p>
                          <a:endParaRPr lang="en-US"/>
                        </a:p>
                      </a:txBody>
                      <a:tcPr/>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dirty="0">
                              <a:effectLst/>
                              <a:latin typeface="Symbol" pitchFamily="2" charset="2"/>
                            </a:rPr>
                            <a:t>g</a:t>
                          </a:r>
                          <a:r>
                            <a:rPr lang="en-US" sz="2000" dirty="0">
                              <a:effectLst/>
                              <a:latin typeface="+mj-lt"/>
                            </a:rPr>
                            <a:t> acceptance: </a:t>
                          </a:r>
                          <a14:m>
                            <m:oMath xmlns:m="http://schemas.openxmlformats.org/officeDocument/2006/math">
                              <m:r>
                                <a:rPr lang="en-US" sz="2000" i="1" smtClean="0">
                                  <a:solidFill>
                                    <a:srgbClr val="C00000"/>
                                  </a:solidFill>
                                  <a:effectLst/>
                                  <a:latin typeface="Cambria Math" charset="0"/>
                                  <a:ea typeface="Cambria Math" charset="0"/>
                                  <a:cs typeface="Cambria Math" charset="0"/>
                                </a:rPr>
                                <m:t>±</m:t>
                              </m:r>
                              <m:r>
                                <a:rPr lang="en-US" sz="2000" b="0" i="1" smtClean="0">
                                  <a:solidFill>
                                    <a:srgbClr val="C00000"/>
                                  </a:solidFill>
                                  <a:effectLst/>
                                  <a:latin typeface="Cambria Math" charset="0"/>
                                  <a:ea typeface="Cambria Math" charset="0"/>
                                  <a:cs typeface="Cambria Math" charset="0"/>
                                </a:rPr>
                                <m:t>1</m:t>
                              </m:r>
                            </m:oMath>
                          </a14:m>
                          <a:r>
                            <a:rPr lang="en-US" sz="2000" dirty="0">
                              <a:solidFill>
                                <a:srgbClr val="C00000"/>
                              </a:solidFill>
                              <a:effectLst/>
                              <a:latin typeface="+mj-lt"/>
                            </a:rPr>
                            <a:t> </a:t>
                          </a:r>
                          <a:r>
                            <a:rPr lang="en-US" sz="2000" dirty="0" err="1">
                              <a:solidFill>
                                <a:srgbClr val="C00000"/>
                              </a:solidFill>
                              <a:effectLst/>
                              <a:latin typeface="+mj-lt"/>
                            </a:rPr>
                            <a:t>mrad</a:t>
                          </a:r>
                          <a:r>
                            <a:rPr lang="en-US" sz="2000" dirty="0">
                              <a:solidFill>
                                <a:srgbClr val="C00000"/>
                              </a:solidFill>
                              <a:effectLst/>
                              <a:latin typeface="+mj-lt"/>
                            </a:rPr>
                            <a:t> </a:t>
                          </a:r>
                        </a:p>
                        <a:p>
                          <a:pPr marL="0" marR="0" indent="0" algn="ctr">
                            <a:spcBef>
                              <a:spcPts val="0"/>
                            </a:spcBef>
                            <a:spcAft>
                              <a:spcPts val="0"/>
                            </a:spcAft>
                          </a:pPr>
                          <a:r>
                            <a:rPr lang="en-US" sz="2000" dirty="0">
                              <a:effectLst/>
                              <a:latin typeface="+mj-lt"/>
                            </a:rPr>
                            <a:t> </a:t>
                          </a:r>
                          <a14:m>
                            <m:oMath xmlns:m="http://schemas.openxmlformats.org/officeDocument/2006/math">
                              <m:r>
                                <a:rPr lang="is-IS" sz="2000" i="1" smtClean="0">
                                  <a:effectLst/>
                                  <a:latin typeface="Cambria Math" charset="0"/>
                                  <a:ea typeface="Cambria Math" charset="0"/>
                                  <a:cs typeface="Cambria Math" charset="0"/>
                                </a:rPr>
                                <m:t>→</m:t>
                              </m:r>
                              <m:f>
                                <m:fPr>
                                  <m:type m:val="lin"/>
                                  <m:ctrlPr>
                                    <a:rPr lang="is-IS" altLang="zh-CN" sz="2000" i="1" smtClean="0">
                                      <a:effectLst/>
                                      <a:latin typeface="Cambria Math" charset="0"/>
                                      <a:ea typeface="Cambria Math" charset="0"/>
                                      <a:cs typeface="Cambria Math" charset="0"/>
                                    </a:rPr>
                                  </m:ctrlPr>
                                </m:fPr>
                                <m:num>
                                  <m:r>
                                    <a:rPr lang="is-IS" altLang="zh-CN" sz="2000" i="1" smtClean="0">
                                      <a:effectLst/>
                                      <a:latin typeface="Cambria Math" charset="0"/>
                                      <a:ea typeface="Cambria Math" charset="0"/>
                                      <a:cs typeface="Cambria Math" charset="0"/>
                                    </a:rPr>
                                    <m:t>𝛿</m:t>
                                  </m:r>
                                  <m:r>
                                    <a:rPr lang="en-US" altLang="zh-CN" sz="2000" b="0" i="1" smtClean="0">
                                      <a:effectLst/>
                                      <a:latin typeface="Cambria Math" charset="0"/>
                                      <a:ea typeface="Cambria Math" charset="0"/>
                                      <a:cs typeface="Cambria Math" charset="0"/>
                                    </a:rPr>
                                    <m:t>𝐿</m:t>
                                  </m:r>
                                </m:num>
                                <m:den>
                                  <m:r>
                                    <a:rPr lang="en-US" altLang="zh-CN" sz="2000" b="0" i="1" smtClean="0">
                                      <a:effectLst/>
                                      <a:latin typeface="Cambria Math" charset="0"/>
                                      <a:ea typeface="Cambria Math" charset="0"/>
                                      <a:cs typeface="Cambria Math" charset="0"/>
                                    </a:rPr>
                                    <m:t>𝐿</m:t>
                                  </m:r>
                                  <m:r>
                                    <a:rPr lang="en-US" altLang="zh-CN" sz="2000" b="0" i="1" smtClean="0">
                                      <a:effectLst/>
                                      <a:latin typeface="Cambria Math" charset="0"/>
                                      <a:ea typeface="Cambria Math" charset="0"/>
                                      <a:cs typeface="Cambria Math" charset="0"/>
                                    </a:rPr>
                                    <m:t>&lt;1%</m:t>
                                  </m:r>
                                </m:den>
                              </m:f>
                            </m:oMath>
                          </a14:m>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val="3309902970"/>
                      </a:ext>
                    </a:extLst>
                  </a:tr>
                </a:tbl>
              </a:graphicData>
            </a:graphic>
          </p:graphicFrame>
        </mc:Choice>
        <mc:Fallback xmlns="">
          <p:graphicFrame>
            <p:nvGraphicFramePr>
              <p:cNvPr id="72" name="Table 5">
                <a:extLst>
                  <a:ext uri="{FF2B5EF4-FFF2-40B4-BE49-F238E27FC236}">
                    <a16:creationId xmlns:a16="http://schemas.microsoft.com/office/drawing/2014/main" xmlns="" xmlns:a14="http://schemas.microsoft.com/office/drawing/2010/main" id="{8C3E3C13-C332-3E4D-9B45-B6CEC1763E6E}"/>
                  </a:ext>
                </a:extLst>
              </p:cNvPr>
              <p:cNvGraphicFramePr>
                <a:graphicFrameLocks noGrp="1"/>
              </p:cNvGraphicFramePr>
              <p:nvPr>
                <p:extLst>
                  <p:ext uri="{D42A27DB-BD31-4B8C-83A1-F6EECF244321}">
                    <p14:modId xmlns:p14="http://schemas.microsoft.com/office/powerpoint/2010/main" val="1145109579"/>
                  </p:ext>
                </p:extLst>
              </p:nvPr>
            </p:nvGraphicFramePr>
            <p:xfrm>
              <a:off x="17807078" y="19671991"/>
              <a:ext cx="12961002" cy="6472451"/>
            </p:xfrm>
            <a:graphic>
              <a:graphicData uri="http://schemas.openxmlformats.org/drawingml/2006/table">
                <a:tbl>
                  <a:tblPr firstRow="1" firstCol="1" bandRow="1">
                    <a:tableStyleId>{5940675A-B579-460E-94D1-54222C63F5DA}</a:tableStyleId>
                  </a:tblPr>
                  <a:tblGrid>
                    <a:gridCol w="4423437">
                      <a:extLst>
                        <a:ext uri="{9D8B030D-6E8A-4147-A177-3AD203B41FA5}">
                          <a16:colId xmlns:a16="http://schemas.microsoft.com/office/drawing/2014/main" xmlns="" xmlns:a14="http://schemas.microsoft.com/office/drawing/2010/main" val="2636019879"/>
                        </a:ext>
                      </a:extLst>
                    </a:gridCol>
                    <a:gridCol w="4360602">
                      <a:extLst>
                        <a:ext uri="{9D8B030D-6E8A-4147-A177-3AD203B41FA5}">
                          <a16:colId xmlns:a16="http://schemas.microsoft.com/office/drawing/2014/main" xmlns="" xmlns:a14="http://schemas.microsoft.com/office/drawing/2010/main" val="3677928028"/>
                        </a:ext>
                      </a:extLst>
                    </a:gridCol>
                    <a:gridCol w="4176963">
                      <a:extLst>
                        <a:ext uri="{9D8B030D-6E8A-4147-A177-3AD203B41FA5}">
                          <a16:colId xmlns:a16="http://schemas.microsoft.com/office/drawing/2014/main" xmlns="" xmlns:a14="http://schemas.microsoft.com/office/drawing/2010/main" val="20002"/>
                        </a:ext>
                      </a:extLst>
                    </a:gridCol>
                  </a:tblGrid>
                  <a:tr h="388504">
                    <a:tc>
                      <a:txBody>
                        <a:bodyPr/>
                        <a:lstStyle/>
                        <a:p>
                          <a:pPr marL="0" marR="0" indent="0" algn="l">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b="1" dirty="0">
                              <a:solidFill>
                                <a:srgbClr val="C00000"/>
                              </a:solidFill>
                              <a:effectLst/>
                              <a:latin typeface="+mj-lt"/>
                            </a:rPr>
                            <a:t>Hadron</a:t>
                          </a:r>
                          <a:endParaRPr lang="en-US" sz="2000" b="1" dirty="0">
                            <a:solidFill>
                              <a:srgbClr val="C00000"/>
                            </a:solidFill>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b="1" dirty="0">
                              <a:solidFill>
                                <a:srgbClr val="C00000"/>
                              </a:solidFill>
                              <a:effectLst/>
                              <a:latin typeface="+mj-lt"/>
                            </a:rPr>
                            <a:t>Lepton</a:t>
                          </a:r>
                          <a:endParaRPr lang="en-US" sz="2000" b="1" dirty="0">
                            <a:solidFill>
                              <a:srgbClr val="C00000"/>
                            </a:solidFill>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xmlns:a14="http://schemas.microsoft.com/office/drawing/2010/main" val="1820844206"/>
                      </a:ext>
                    </a:extLst>
                  </a:tr>
                  <a:tr h="777008">
                    <a:tc>
                      <a:txBody>
                        <a:bodyPr/>
                        <a:lstStyle/>
                        <a:p>
                          <a:pPr marL="0" marR="0" indent="0" algn="l">
                            <a:spcBef>
                              <a:spcPts val="0"/>
                            </a:spcBef>
                            <a:spcAft>
                              <a:spcPts val="0"/>
                            </a:spcAft>
                          </a:pPr>
                          <a:r>
                            <a:rPr lang="en-US" sz="2000" b="1" dirty="0">
                              <a:solidFill>
                                <a:schemeClr val="tx1"/>
                              </a:solidFill>
                              <a:effectLst/>
                              <a:latin typeface="+mj-lt"/>
                            </a:rPr>
                            <a:t>Machine element free region</a:t>
                          </a:r>
                          <a:endParaRPr lang="en-US" sz="2000" b="1" dirty="0">
                            <a:solidFill>
                              <a:schemeClr val="tx1"/>
                            </a:solidFill>
                            <a:effectLst/>
                            <a:latin typeface="+mj-lt"/>
                            <a:ea typeface="MS Mincho" panose="02020609040205080304" pitchFamily="49" charset="-128"/>
                          </a:endParaRPr>
                        </a:p>
                      </a:txBody>
                      <a:tcPr marL="68580" marR="68580" marT="0" marB="0"/>
                    </a:tc>
                    <a:tc gridSpan="2">
                      <a:txBody>
                        <a:bodyPr/>
                        <a:lstStyle/>
                        <a:p>
                          <a:endParaRPr lang="en-US"/>
                        </a:p>
                      </a:txBody>
                      <a:tcPr marL="68580" marR="68580" marT="0" marB="0">
                        <a:blipFill rotWithShape="0">
                          <a:blip r:embed="rId4"/>
                          <a:stretch>
                            <a:fillRect l="-51892" t="-60630" r="-143" b="-765354"/>
                          </a:stretch>
                        </a:blipFill>
                      </a:tcPr>
                    </a:tc>
                    <a:tc hMerge="1">
                      <a:txBody>
                        <a:bodyPr/>
                        <a:lstStyle/>
                        <a:p>
                          <a:endParaRPr lang="zh-CN" altLang="en-US"/>
                        </a:p>
                      </a:txBody>
                      <a:tcPr/>
                    </a:tc>
                    <a:extLst>
                      <a:ext uri="{0D108BD9-81ED-4DB2-BD59-A6C34878D82A}">
                        <a16:rowId xmlns:a16="http://schemas.microsoft.com/office/drawing/2014/main" xmlns="" xmlns:a14="http://schemas.microsoft.com/office/drawing/2010/main" val="1781952216"/>
                      </a:ext>
                    </a:extLst>
                  </a:tr>
                  <a:tr h="388504">
                    <a:tc>
                      <a:txBody>
                        <a:bodyPr/>
                        <a:lstStyle/>
                        <a:p>
                          <a:pPr marL="0" marR="0" indent="0" algn="l">
                            <a:spcBef>
                              <a:spcPts val="0"/>
                            </a:spcBef>
                            <a:spcAft>
                              <a:spcPts val="0"/>
                            </a:spcAft>
                          </a:pPr>
                          <a:r>
                            <a:rPr lang="en-US" sz="2000" b="1" dirty="0">
                              <a:solidFill>
                                <a:schemeClr val="tx1"/>
                              </a:solidFill>
                              <a:effectLst/>
                              <a:latin typeface="+mj-lt"/>
                            </a:rPr>
                            <a:t>Beam pipe</a:t>
                          </a:r>
                          <a:endParaRPr lang="en-US" sz="2000" b="1" dirty="0">
                            <a:solidFill>
                              <a:schemeClr val="tx1"/>
                            </a:solidFill>
                            <a:effectLst/>
                            <a:latin typeface="+mj-lt"/>
                            <a:ea typeface="MS Mincho" panose="02020609040205080304" pitchFamily="49" charset="-128"/>
                          </a:endParaRPr>
                        </a:p>
                      </a:txBody>
                      <a:tcPr marL="68580" marR="68580" marT="0" marB="0"/>
                    </a:tc>
                    <a:tc gridSpan="2">
                      <a:txBody>
                        <a:bodyPr/>
                        <a:lstStyle/>
                        <a:p>
                          <a:pPr marL="0" marR="0" indent="0" algn="ctr">
                            <a:spcBef>
                              <a:spcPts val="0"/>
                            </a:spcBef>
                            <a:spcAft>
                              <a:spcPts val="0"/>
                            </a:spcAft>
                          </a:pPr>
                          <a:r>
                            <a:rPr lang="en-US" sz="2000" dirty="0">
                              <a:effectLst/>
                              <a:latin typeface="+mj-lt"/>
                            </a:rPr>
                            <a:t>Low mass material, i.e. Beryllium </a:t>
                          </a:r>
                          <a:endParaRPr lang="en-US" sz="2000" dirty="0">
                            <a:effectLst/>
                            <a:latin typeface="+mj-lt"/>
                            <a:ea typeface="MS Mincho" panose="02020609040205080304" pitchFamily="49" charset="-128"/>
                          </a:endParaRPr>
                        </a:p>
                      </a:txBody>
                      <a:tcPr marL="68580" marR="68580" marT="0" marB="0"/>
                    </a:tc>
                    <a:tc hMerge="1">
                      <a:txBody>
                        <a:bodyPr/>
                        <a:lstStyle/>
                        <a:p>
                          <a:endParaRPr lang="zh-CN" altLang="en-US"/>
                        </a:p>
                      </a:txBody>
                      <a:tcPr/>
                    </a:tc>
                    <a:extLst>
                      <a:ext uri="{0D108BD9-81ED-4DB2-BD59-A6C34878D82A}">
                        <a16:rowId xmlns:a16="http://schemas.microsoft.com/office/drawing/2014/main" xmlns="" xmlns:a14="http://schemas.microsoft.com/office/drawing/2010/main" val="385071617"/>
                      </a:ext>
                    </a:extLst>
                  </a:tr>
                  <a:tr h="528587">
                    <a:tc>
                      <a:txBody>
                        <a:bodyPr/>
                        <a:lstStyle/>
                        <a:p>
                          <a:pPr marL="0" marR="0" indent="0" algn="l">
                            <a:spcBef>
                              <a:spcPts val="0"/>
                            </a:spcBef>
                            <a:spcAft>
                              <a:spcPts val="0"/>
                            </a:spcAft>
                          </a:pPr>
                          <a:r>
                            <a:rPr lang="en-US" sz="2000" b="1" dirty="0">
                              <a:solidFill>
                                <a:schemeClr val="tx1"/>
                              </a:solidFill>
                              <a:effectLst/>
                              <a:latin typeface="+mj-lt"/>
                            </a:rPr>
                            <a:t>Low Q</a:t>
                          </a:r>
                          <a:r>
                            <a:rPr lang="en-US" sz="2000" b="1" baseline="30000" dirty="0">
                              <a:solidFill>
                                <a:schemeClr val="tx1"/>
                              </a:solidFill>
                              <a:effectLst/>
                              <a:latin typeface="+mj-lt"/>
                            </a:rPr>
                            <a:t>2</a:t>
                          </a:r>
                          <a:r>
                            <a:rPr lang="en-US" sz="2000" b="1" dirty="0">
                              <a:solidFill>
                                <a:schemeClr val="tx1"/>
                              </a:solidFill>
                              <a:effectLst/>
                              <a:latin typeface="+mj-lt"/>
                            </a:rPr>
                            <a:t> tagger </a:t>
                          </a:r>
                          <a:endParaRPr lang="en-US" sz="2000" b="1" dirty="0">
                            <a:solidFill>
                              <a:schemeClr val="tx1"/>
                            </a:solidFill>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tc>
                      <a:txBody>
                        <a:bodyPr/>
                        <a:lstStyle/>
                        <a:p>
                          <a:endParaRPr lang="en-US"/>
                        </a:p>
                      </a:txBody>
                      <a:tcPr marL="68580" marR="68580" marT="0" marB="0">
                        <a:blipFill rotWithShape="0">
                          <a:blip r:embed="rId4"/>
                          <a:stretch>
                            <a:fillRect l="-210657" t="-308046" r="-292" b="-943678"/>
                          </a:stretch>
                        </a:blipFill>
                      </a:tcPr>
                    </a:tc>
                    <a:extLst>
                      <a:ext uri="{0D108BD9-81ED-4DB2-BD59-A6C34878D82A}">
                        <a16:rowId xmlns:a16="http://schemas.microsoft.com/office/drawing/2014/main" xmlns="" xmlns:a14="http://schemas.microsoft.com/office/drawing/2010/main" val="2559420973"/>
                      </a:ext>
                    </a:extLst>
                  </a:tr>
                  <a:tr h="759285">
                    <a:tc>
                      <a:txBody>
                        <a:bodyPr/>
                        <a:lstStyle/>
                        <a:p>
                          <a:pPr marL="0" marR="0" indent="0" algn="l">
                            <a:spcBef>
                              <a:spcPts val="0"/>
                            </a:spcBef>
                            <a:spcAft>
                              <a:spcPts val="0"/>
                            </a:spcAft>
                          </a:pPr>
                          <a:r>
                            <a:rPr lang="en-US" sz="2000" b="1" dirty="0">
                              <a:solidFill>
                                <a:schemeClr val="tx1"/>
                              </a:solidFill>
                              <a:effectLst/>
                              <a:latin typeface="+mj-lt"/>
                            </a:rPr>
                            <a:t>Zero Degree Calorimeter</a:t>
                          </a:r>
                          <a:endParaRPr lang="en-US" sz="2000" b="1" dirty="0">
                            <a:solidFill>
                              <a:schemeClr val="tx1"/>
                            </a:solidFill>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40cm x 40cm x 1m @ </a:t>
                          </a:r>
                          <a:r>
                            <a:rPr lang="en-US" sz="2000" dirty="0">
                              <a:solidFill>
                                <a:schemeClr val="tx1"/>
                              </a:solidFill>
                              <a:effectLst/>
                              <a:latin typeface="+mj-lt"/>
                            </a:rPr>
                            <a:t>~30 m</a:t>
                          </a:r>
                          <a:endParaRPr lang="en-US" sz="2000" dirty="0">
                            <a:solidFill>
                              <a:schemeClr val="tx1"/>
                            </a:solidFill>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xmlns:a14="http://schemas.microsoft.com/office/drawing/2010/main" val="1993020095"/>
                      </a:ext>
                    </a:extLst>
                  </a:tr>
                  <a:tr h="886753">
                    <a:tc>
                      <a:txBody>
                        <a:bodyPr/>
                        <a:lstStyle/>
                        <a:p>
                          <a:endParaRPr lang="en-US"/>
                        </a:p>
                      </a:txBody>
                      <a:tcPr marL="68580" marR="68580" marT="0" marB="0">
                        <a:blipFill rotWithShape="0">
                          <a:blip r:embed="rId4"/>
                          <a:stretch>
                            <a:fillRect l="-138" t="-328082" r="-193251" b="-377397"/>
                          </a:stretch>
                        </a:blipFill>
                      </a:tcPr>
                    </a:tc>
                    <a:tc>
                      <a:txBody>
                        <a:bodyPr/>
                        <a:lstStyle/>
                        <a:p>
                          <a:endParaRPr lang="en-US"/>
                        </a:p>
                      </a:txBody>
                      <a:tcPr marL="68580" marR="68580" marT="0" marB="0">
                        <a:blipFill rotWithShape="0">
                          <a:blip r:embed="rId4"/>
                          <a:stretch>
                            <a:fillRect l="-101536" t="-328082" r="-95950" b="-377397"/>
                          </a:stretch>
                        </a:blipFill>
                      </a:tcPr>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xmlns:a14="http://schemas.microsoft.com/office/drawing/2010/main" val="2443177836"/>
                      </a:ext>
                    </a:extLst>
                  </a:tr>
                  <a:tr h="1165512">
                    <a:tc>
                      <a:txBody>
                        <a:bodyPr/>
                        <a:lstStyle/>
                        <a:p>
                          <a:endParaRPr lang="en-US"/>
                        </a:p>
                      </a:txBody>
                      <a:tcPr marL="68580" marR="68580" marT="0" marB="0">
                        <a:blipFill rotWithShape="0">
                          <a:blip r:embed="rId4"/>
                          <a:stretch>
                            <a:fillRect l="-138" t="-327225" r="-193251" b="-188482"/>
                          </a:stretch>
                        </a:blipFill>
                      </a:tcPr>
                    </a:tc>
                    <a:tc>
                      <a:txBody>
                        <a:bodyPr/>
                        <a:lstStyle/>
                        <a:p>
                          <a:endParaRPr lang="en-US"/>
                        </a:p>
                      </a:txBody>
                      <a:tcPr marL="68580" marR="68580" marT="0" marB="0">
                        <a:blipFill rotWithShape="0">
                          <a:blip r:embed="rId4"/>
                          <a:stretch>
                            <a:fillRect l="-101536" t="-327225" r="-95950" b="-188482"/>
                          </a:stretch>
                        </a:blipFill>
                      </a:tcPr>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xmlns:a14="http://schemas.microsoft.com/office/drawing/2010/main" val="954391512"/>
                      </a:ext>
                    </a:extLst>
                  </a:tr>
                  <a:tr h="388504">
                    <a:tc>
                      <a:txBody>
                        <a:bodyPr/>
                        <a:lstStyle/>
                        <a:p>
                          <a:pPr marL="0" marR="0" indent="0" algn="l">
                            <a:spcBef>
                              <a:spcPts val="0"/>
                            </a:spcBef>
                            <a:spcAft>
                              <a:spcPts val="0"/>
                            </a:spcAft>
                          </a:pPr>
                          <a:r>
                            <a:rPr lang="en-US" sz="2000" b="1" dirty="0">
                              <a:effectLst/>
                              <a:latin typeface="+mj-lt"/>
                            </a:rPr>
                            <a:t>Integration of detectors</a:t>
                          </a:r>
                          <a:endParaRPr lang="en-US" sz="2000" b="1" dirty="0">
                            <a:effectLst/>
                            <a:latin typeface="+mj-lt"/>
                            <a:ea typeface="MS Mincho" panose="02020609040205080304" pitchFamily="49" charset="-128"/>
                          </a:endParaRPr>
                        </a:p>
                      </a:txBody>
                      <a:tcPr marL="68580" marR="68580" marT="0" marB="0"/>
                    </a:tc>
                    <a:tc>
                      <a:txBody>
                        <a:bodyPr/>
                        <a:lstStyle/>
                        <a:p>
                          <a:pPr marL="0" marR="0" indent="0" algn="ctr">
                            <a:spcBef>
                              <a:spcPts val="0"/>
                            </a:spcBef>
                            <a:spcAft>
                              <a:spcPts val="0"/>
                            </a:spcAft>
                          </a:pPr>
                          <a:r>
                            <a:rPr lang="en-US" sz="2000" dirty="0">
                              <a:effectLst/>
                              <a:latin typeface="+mj-lt"/>
                            </a:rPr>
                            <a:t>Local </a:t>
                          </a:r>
                          <a:r>
                            <a:rPr lang="en-US" sz="2000" dirty="0" err="1">
                              <a:effectLst/>
                              <a:latin typeface="+mj-lt"/>
                            </a:rPr>
                            <a:t>polarimeter</a:t>
                          </a:r>
                          <a:endParaRPr lang="en-US" sz="2000" dirty="0">
                            <a:effectLst/>
                            <a:latin typeface="+mj-lt"/>
                            <a:ea typeface="MS Mincho" panose="02020609040205080304" pitchFamily="49" charset="-128"/>
                          </a:endParaRPr>
                        </a:p>
                      </a:txBody>
                      <a:tcPr marL="68580" marR="68580" marT="0" marB="0"/>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extLst>
                      <a:ext uri="{0D108BD9-81ED-4DB2-BD59-A6C34878D82A}">
                        <a16:rowId xmlns:a16="http://schemas.microsoft.com/office/drawing/2014/main" xmlns="" xmlns:a14="http://schemas.microsoft.com/office/drawing/2010/main" val="1746379403"/>
                      </a:ext>
                    </a:extLst>
                  </a:tr>
                  <a:tr h="412786">
                    <a:tc rowSpan="2">
                      <a:txBody>
                        <a:bodyPr/>
                        <a:lstStyle/>
                        <a:p>
                          <a:pPr marL="0" marR="0" indent="457200" algn="l">
                            <a:spcBef>
                              <a:spcPts val="0"/>
                            </a:spcBef>
                            <a:spcAft>
                              <a:spcPts val="0"/>
                            </a:spcAft>
                          </a:pPr>
                          <a:endParaRPr lang="en-US" sz="2000" b="1" dirty="0">
                            <a:effectLst/>
                            <a:latin typeface="+mj-lt"/>
                          </a:endParaRPr>
                        </a:p>
                        <a:p>
                          <a:pPr marL="0" marR="0" indent="457200" algn="l">
                            <a:spcBef>
                              <a:spcPts val="0"/>
                            </a:spcBef>
                            <a:spcAft>
                              <a:spcPts val="0"/>
                            </a:spcAft>
                          </a:pPr>
                          <a:r>
                            <a:rPr lang="en-US" sz="2000" b="1" dirty="0">
                              <a:effectLst/>
                              <a:latin typeface="+mj-lt"/>
                            </a:rPr>
                            <a:t>Luminosity</a:t>
                          </a:r>
                          <a:endParaRPr lang="en-US" sz="2000" b="1" dirty="0">
                            <a:effectLst/>
                            <a:latin typeface="+mj-lt"/>
                            <a:ea typeface="MS Mincho" panose="02020609040205080304" pitchFamily="49" charset="-128"/>
                          </a:endParaRPr>
                        </a:p>
                      </a:txBody>
                      <a:tcPr marL="68580" marR="68580" marT="0" marB="0"/>
                    </a:tc>
                    <a:tc gridSpan="2">
                      <a:txBody>
                        <a:bodyPr/>
                        <a:lstStyle/>
                        <a:p>
                          <a:endParaRPr lang="en-US"/>
                        </a:p>
                      </a:txBody>
                      <a:tcPr marL="68580" marR="68580" marT="0" marB="0">
                        <a:blipFill rotWithShape="0">
                          <a:blip r:embed="rId4"/>
                          <a:stretch>
                            <a:fillRect l="-51892" t="-1294118" r="-143" b="-335294"/>
                          </a:stretch>
                        </a:blipFill>
                      </a:tcPr>
                    </a:tc>
                    <a:tc hMerge="1">
                      <a:txBody>
                        <a:bodyPr/>
                        <a:lstStyle/>
                        <a:p>
                          <a:endParaRPr lang="zh-CN" altLang="en-US"/>
                        </a:p>
                      </a:txBody>
                      <a:tcPr/>
                    </a:tc>
                    <a:extLst>
                      <a:ext uri="{0D108BD9-81ED-4DB2-BD59-A6C34878D82A}">
                        <a16:rowId xmlns:a16="http://schemas.microsoft.com/office/drawing/2014/main" xmlns="" xmlns:a14="http://schemas.microsoft.com/office/drawing/2010/main" val="2567770490"/>
                      </a:ext>
                    </a:extLst>
                  </a:tr>
                  <a:tr h="777008">
                    <a:tc vMerge="1">
                      <a:txBody>
                        <a:bodyPr/>
                        <a:lstStyle/>
                        <a:p>
                          <a:endParaRPr lang="en-US"/>
                        </a:p>
                      </a:txBody>
                      <a:tcPr/>
                    </a:tc>
                    <a:tc>
                      <a:txBody>
                        <a:bodyPr/>
                        <a:lstStyle/>
                        <a:p>
                          <a:pPr marL="0" marR="0" indent="0" algn="just">
                            <a:spcBef>
                              <a:spcPts val="0"/>
                            </a:spcBef>
                            <a:spcAft>
                              <a:spcPts val="0"/>
                            </a:spcAft>
                          </a:pPr>
                          <a:r>
                            <a:rPr lang="en-US" sz="2000" dirty="0">
                              <a:effectLst/>
                              <a:latin typeface="+mj-lt"/>
                            </a:rPr>
                            <a:t> </a:t>
                          </a:r>
                          <a:endParaRPr lang="en-US" sz="2000" dirty="0">
                            <a:effectLst/>
                            <a:latin typeface="+mj-lt"/>
                            <a:ea typeface="MS Mincho" panose="02020609040205080304" pitchFamily="49" charset="-128"/>
                          </a:endParaRPr>
                        </a:p>
                      </a:txBody>
                      <a:tcPr marL="68580" marR="68580" marT="0" marB="0"/>
                    </a:tc>
                    <a:tc>
                      <a:txBody>
                        <a:bodyPr/>
                        <a:lstStyle/>
                        <a:p>
                          <a:endParaRPr lang="en-US"/>
                        </a:p>
                      </a:txBody>
                      <a:tcPr marL="68580" marR="68580" marT="0" marB="0">
                        <a:blipFill rotWithShape="0">
                          <a:blip r:embed="rId4"/>
                          <a:stretch>
                            <a:fillRect l="-210657" t="-746457" r="-292" b="-79528"/>
                          </a:stretch>
                        </a:blipFill>
                      </a:tcPr>
                    </a:tc>
                    <a:extLst>
                      <a:ext uri="{0D108BD9-81ED-4DB2-BD59-A6C34878D82A}">
                        <a16:rowId xmlns:a16="http://schemas.microsoft.com/office/drawing/2014/main" xmlns="" xmlns:a14="http://schemas.microsoft.com/office/drawing/2010/main" val="3309902970"/>
                      </a:ext>
                    </a:extLst>
                  </a:tr>
                </a:tbl>
              </a:graphicData>
            </a:graphic>
          </p:graphicFrame>
        </mc:Fallback>
      </mc:AlternateContent>
      <p:grpSp>
        <p:nvGrpSpPr>
          <p:cNvPr id="12" name="Group 11"/>
          <p:cNvGrpSpPr/>
          <p:nvPr/>
        </p:nvGrpSpPr>
        <p:grpSpPr>
          <a:xfrm>
            <a:off x="556031" y="18559778"/>
            <a:ext cx="15618500" cy="8764390"/>
            <a:chOff x="556031" y="18559778"/>
            <a:chExt cx="15618500" cy="8764390"/>
          </a:xfrm>
        </p:grpSpPr>
        <p:sp>
          <p:nvSpPr>
            <p:cNvPr id="18" name="框架 17"/>
            <p:cNvSpPr/>
            <p:nvPr/>
          </p:nvSpPr>
          <p:spPr>
            <a:xfrm>
              <a:off x="556031" y="18559778"/>
              <a:ext cx="15618500" cy="8764390"/>
            </a:xfrm>
            <a:prstGeom prst="frame">
              <a:avLst>
                <a:gd name="adj1" fmla="val 690"/>
              </a:avLst>
            </a:prstGeom>
            <a:solidFill>
              <a:srgbClr val="FF9300"/>
            </a:solidFill>
            <a:ln w="19050">
              <a:solidFill>
                <a:srgbClr val="FF9300"/>
              </a:solidFill>
            </a:ln>
            <a:effectLst>
              <a:outerShdw blurRad="508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0" name="文本框 19"/>
            <p:cNvSpPr txBox="1"/>
            <p:nvPr/>
          </p:nvSpPr>
          <p:spPr>
            <a:xfrm>
              <a:off x="683031" y="18709114"/>
              <a:ext cx="9550400" cy="769441"/>
            </a:xfrm>
            <a:prstGeom prst="rect">
              <a:avLst/>
            </a:prstGeom>
            <a:noFill/>
          </p:spPr>
          <p:txBody>
            <a:bodyPr wrap="square" rtlCol="0">
              <a:spAutoFit/>
            </a:bodyPr>
            <a:lstStyle/>
            <a:p>
              <a:r>
                <a:rPr kumimoji="1" lang="en-US" altLang="zh-CN" sz="4400" b="1" dirty="0">
                  <a:solidFill>
                    <a:srgbClr val="FF9300"/>
                  </a:solidFill>
                  <a:uFill>
                    <a:solidFill>
                      <a:srgbClr val="FF9300"/>
                    </a:solidFill>
                  </a:uFill>
                  <a:latin typeface="Times New Roman" charset="0"/>
                  <a:ea typeface="Times New Roman" charset="0"/>
                  <a:cs typeface="Times New Roman" charset="0"/>
                </a:rPr>
                <a:t>Requirements for Hadron Beam</a:t>
              </a:r>
              <a:endParaRPr kumimoji="1" lang="zh-CN" altLang="en-US" sz="4400" b="1" dirty="0">
                <a:solidFill>
                  <a:srgbClr val="FF9300"/>
                </a:solidFill>
                <a:uFill>
                  <a:solidFill>
                    <a:srgbClr val="FF9300"/>
                  </a:solidFill>
                </a:uFill>
                <a:latin typeface="Times New Roman" charset="0"/>
                <a:ea typeface="Times New Roman" charset="0"/>
                <a:cs typeface="Times New Roman" charset="0"/>
              </a:endParaRPr>
            </a:p>
          </p:txBody>
        </p:sp>
        <p:pic>
          <p:nvPicPr>
            <p:cNvPr id="51" name="Picture 6">
              <a:extLst>
                <a:ext uri="{FF2B5EF4-FFF2-40B4-BE49-F238E27FC236}">
                  <a16:creationId xmlns:a16="http://schemas.microsoft.com/office/drawing/2014/main" xmlns="" id="{5B2AF42F-2F74-B043-AEA9-572AC07E9E1C}"/>
                </a:ext>
              </a:extLst>
            </p:cNvPr>
            <p:cNvPicPr>
              <a:picLocks noChangeAspect="1"/>
            </p:cNvPicPr>
            <p:nvPr/>
          </p:nvPicPr>
          <p:blipFill rotWithShape="1">
            <a:blip r:embed="rId5">
              <a:extLst>
                <a:ext uri="{28A0092B-C50C-407E-A947-70E740481C1C}">
                  <a14:useLocalDpi xmlns:a14="http://schemas.microsoft.com/office/drawing/2010/main" val="0"/>
                </a:ext>
              </a:extLst>
            </a:blip>
            <a:srcRect t="5663"/>
            <a:stretch/>
          </p:blipFill>
          <p:spPr bwMode="auto">
            <a:xfrm>
              <a:off x="2185311" y="20576558"/>
              <a:ext cx="5029200" cy="32910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 name="TextBox 13">
              <a:extLst>
                <a:ext uri="{FF2B5EF4-FFF2-40B4-BE49-F238E27FC236}">
                  <a16:creationId xmlns:a16="http://schemas.microsoft.com/office/drawing/2014/main" xmlns="" id="{50913CA0-6CB5-E04B-ADA3-C47503E5D268}"/>
                </a:ext>
              </a:extLst>
            </p:cNvPr>
            <p:cNvSpPr txBox="1"/>
            <p:nvPr/>
          </p:nvSpPr>
          <p:spPr>
            <a:xfrm>
              <a:off x="818341" y="21561373"/>
              <a:ext cx="1344599" cy="584775"/>
            </a:xfrm>
            <a:prstGeom prst="rect">
              <a:avLst/>
            </a:prstGeom>
            <a:noFill/>
          </p:spPr>
          <p:txBody>
            <a:bodyPr wrap="none" rtlCol="0">
              <a:spAutoFit/>
            </a:bodyPr>
            <a:lstStyle/>
            <a:p>
              <a:pPr algn="l"/>
              <a:r>
                <a:rPr lang="en-US" sz="3200" b="1" dirty="0">
                  <a:solidFill>
                    <a:srgbClr val="FF9300"/>
                  </a:solidFill>
                </a:rPr>
                <a:t>Proton</a:t>
              </a:r>
            </a:p>
          </p:txBody>
        </p:sp>
        <p:grpSp>
          <p:nvGrpSpPr>
            <p:cNvPr id="54" name="Group 9">
              <a:extLst>
                <a:ext uri="{FF2B5EF4-FFF2-40B4-BE49-F238E27FC236}">
                  <a16:creationId xmlns:a16="http://schemas.microsoft.com/office/drawing/2014/main" xmlns="" id="{1AA5030E-DCC2-C54D-95F0-84C4E3F6B52D}"/>
                </a:ext>
              </a:extLst>
            </p:cNvPr>
            <p:cNvGrpSpPr>
              <a:grpSpLocks noChangeAspect="1"/>
            </p:cNvGrpSpPr>
            <p:nvPr/>
          </p:nvGrpSpPr>
          <p:grpSpPr>
            <a:xfrm>
              <a:off x="9312357" y="20627673"/>
              <a:ext cx="6574676" cy="3224455"/>
              <a:chOff x="3780495" y="1906967"/>
              <a:chExt cx="5655480" cy="2773648"/>
            </a:xfrm>
          </p:grpSpPr>
          <p:pic>
            <p:nvPicPr>
              <p:cNvPr id="55" name="Picture 10">
                <a:extLst>
                  <a:ext uri="{FF2B5EF4-FFF2-40B4-BE49-F238E27FC236}">
                    <a16:creationId xmlns:a16="http://schemas.microsoft.com/office/drawing/2014/main" xmlns="" id="{D316574D-1552-874D-9EA6-CF775B1AAB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80495" y="1906967"/>
                <a:ext cx="5655480" cy="2773648"/>
              </a:xfrm>
              <a:prstGeom prst="rect">
                <a:avLst/>
              </a:prstGeom>
            </p:spPr>
          </p:pic>
          <p:sp>
            <p:nvSpPr>
              <p:cNvPr id="56" name="TextBox 11">
                <a:extLst>
                  <a:ext uri="{FF2B5EF4-FFF2-40B4-BE49-F238E27FC236}">
                    <a16:creationId xmlns:a16="http://schemas.microsoft.com/office/drawing/2014/main" xmlns="" id="{58BC4725-CDBE-524C-B628-F7D131AFDCD9}"/>
                  </a:ext>
                </a:extLst>
              </p:cNvPr>
              <p:cNvSpPr txBox="1"/>
              <p:nvPr/>
            </p:nvSpPr>
            <p:spPr>
              <a:xfrm>
                <a:off x="7826571" y="2075692"/>
                <a:ext cx="822094" cy="714816"/>
              </a:xfrm>
              <a:prstGeom prst="rect">
                <a:avLst/>
              </a:prstGeom>
              <a:noFill/>
            </p:spPr>
            <p:txBody>
              <a:bodyPr wrap="none" rtlCol="0">
                <a:spAutoFit/>
              </a:bodyPr>
              <a:lstStyle/>
              <a:p>
                <a:r>
                  <a:rPr lang="en-US" sz="4800">
                    <a:latin typeface="Comic Sans MS"/>
                    <a:cs typeface="Comic Sans MS"/>
                  </a:rPr>
                  <a:t>Au</a:t>
                </a:r>
                <a:endParaRPr lang="en-US" sz="4800" dirty="0">
                  <a:latin typeface="Comic Sans MS"/>
                  <a:cs typeface="Comic Sans MS"/>
                </a:endParaRPr>
              </a:p>
            </p:txBody>
          </p:sp>
        </p:grpSp>
        <p:sp>
          <p:nvSpPr>
            <p:cNvPr id="60" name="TextBox 14">
              <a:extLst>
                <a:ext uri="{FF2B5EF4-FFF2-40B4-BE49-F238E27FC236}">
                  <a16:creationId xmlns:a16="http://schemas.microsoft.com/office/drawing/2014/main" xmlns="" id="{1EB2C71D-F26D-D244-A9A3-BF8E7DA88C53}"/>
                </a:ext>
              </a:extLst>
            </p:cNvPr>
            <p:cNvSpPr txBox="1"/>
            <p:nvPr/>
          </p:nvSpPr>
          <p:spPr>
            <a:xfrm>
              <a:off x="7610257" y="21502838"/>
              <a:ext cx="1862818" cy="1077218"/>
            </a:xfrm>
            <a:prstGeom prst="rect">
              <a:avLst/>
            </a:prstGeom>
            <a:noFill/>
          </p:spPr>
          <p:txBody>
            <a:bodyPr wrap="none" rtlCol="0">
              <a:spAutoFit/>
            </a:bodyPr>
            <a:lstStyle/>
            <a:p>
              <a:pPr algn="l"/>
              <a:r>
                <a:rPr lang="en-US" sz="3200" b="1" dirty="0">
                  <a:solidFill>
                    <a:srgbClr val="FF9300"/>
                  </a:solidFill>
                </a:rPr>
                <a:t>Breakup </a:t>
              </a:r>
            </a:p>
            <a:p>
              <a:pPr algn="l"/>
              <a:r>
                <a:rPr lang="en-US" sz="3200" b="1" dirty="0">
                  <a:solidFill>
                    <a:srgbClr val="FF9300"/>
                  </a:solidFill>
                </a:rPr>
                <a:t>Neutrons </a:t>
              </a:r>
            </a:p>
          </p:txBody>
        </p:sp>
        <p:sp>
          <p:nvSpPr>
            <p:cNvPr id="22" name="文本框 21"/>
            <p:cNvSpPr txBox="1"/>
            <p:nvPr/>
          </p:nvSpPr>
          <p:spPr>
            <a:xfrm>
              <a:off x="708616" y="19478555"/>
              <a:ext cx="15440515" cy="1015663"/>
            </a:xfrm>
            <a:prstGeom prst="rect">
              <a:avLst/>
            </a:prstGeom>
            <a:noFill/>
          </p:spPr>
          <p:txBody>
            <a:bodyPr wrap="square" rtlCol="0">
              <a:spAutoFit/>
            </a:bodyPr>
            <a:lstStyle/>
            <a:p>
              <a:r>
                <a:rPr kumimoji="1" lang="en-US" altLang="zh-CN" sz="3000" dirty="0">
                  <a:latin typeface="Times New Roman" panose="02020603050405020304" pitchFamily="18" charset="0"/>
                  <a:cs typeface="Times New Roman" panose="02020603050405020304" pitchFamily="18" charset="0"/>
                </a:rPr>
                <a:t>The detection of forward scattered protons from exclusive reactions, and of decay neutrons from </a:t>
              </a:r>
            </a:p>
            <a:p>
              <a:r>
                <a:rPr kumimoji="1" lang="en-US" altLang="zh-CN" sz="3000" dirty="0">
                  <a:latin typeface="Times New Roman" panose="02020603050405020304" pitchFamily="18" charset="0"/>
                  <a:cs typeface="Times New Roman" panose="02020603050405020304" pitchFamily="18" charset="0"/>
                </a:rPr>
                <a:t>the breakup of heavy ions in incoherent and non-diffractive reactions, is particularly challenging</a:t>
              </a:r>
              <a:endParaRPr kumimoji="1" lang="zh-CN" altLang="en-US" sz="3000" dirty="0">
                <a:latin typeface="Times New Roman" panose="02020603050405020304" pitchFamily="18" charset="0"/>
                <a:cs typeface="Times New Roman" panose="02020603050405020304" pitchFamily="18" charset="0"/>
              </a:endParaRPr>
            </a:p>
          </p:txBody>
        </p:sp>
        <p:sp>
          <p:nvSpPr>
            <p:cNvPr id="23" name="文本框 22"/>
            <p:cNvSpPr txBox="1"/>
            <p:nvPr/>
          </p:nvSpPr>
          <p:spPr>
            <a:xfrm>
              <a:off x="712111" y="24277180"/>
              <a:ext cx="7664082" cy="2862322"/>
            </a:xfrm>
            <a:prstGeom prst="rect">
              <a:avLst/>
            </a:prstGeom>
            <a:noFill/>
          </p:spPr>
          <p:txBody>
            <a:bodyPr wrap="square" rtlCol="0">
              <a:spAutoFit/>
            </a:bodyPr>
            <a:lstStyle/>
            <a:p>
              <a:pPr marL="457200" indent="-457200" algn="just">
                <a:buClr>
                  <a:srgbClr val="FF9300"/>
                </a:buClr>
                <a:buFont typeface="Wingdings" charset="2"/>
                <a:buChar char="p"/>
              </a:pPr>
              <a:r>
                <a:rPr kumimoji="1" lang="en-US" altLang="zh-CN" sz="3000" dirty="0">
                  <a:latin typeface="Times New Roman" panose="02020603050405020304" pitchFamily="18" charset="0"/>
                  <a:cs typeface="Times New Roman" panose="02020603050405020304" pitchFamily="18" charset="0"/>
                </a:rPr>
                <a:t>The scattering angles are small, need a different technique for detection, i.e. </a:t>
              </a:r>
              <a:r>
                <a:rPr kumimoji="1" lang="en-US" altLang="zh-CN" sz="3000" dirty="0">
                  <a:solidFill>
                    <a:srgbClr val="FF9300"/>
                  </a:solidFill>
                  <a:latin typeface="Times New Roman" panose="02020603050405020304" pitchFamily="18" charset="0"/>
                  <a:cs typeface="Times New Roman" panose="02020603050405020304" pitchFamily="18" charset="0"/>
                </a:rPr>
                <a:t>Roman Pots</a:t>
              </a:r>
            </a:p>
            <a:p>
              <a:pPr marL="457200" indent="-457200" algn="just">
                <a:buClr>
                  <a:srgbClr val="FF9300"/>
                </a:buClr>
                <a:buFont typeface="Wingdings" charset="2"/>
                <a:buChar char="p"/>
              </a:pPr>
              <a:r>
                <a:rPr kumimoji="1" lang="en-US" altLang="zh-CN" sz="3000" dirty="0">
                  <a:latin typeface="Times New Roman" panose="02020603050405020304" pitchFamily="18" charset="0"/>
                  <a:cs typeface="Times New Roman" panose="02020603050405020304" pitchFamily="18" charset="0"/>
                </a:rPr>
                <a:t>The detection of these protons is extremely dependent on the exact interaction region design</a:t>
              </a:r>
              <a:endParaRPr kumimoji="1" lang="zh-CN" altLang="en-US" sz="30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5" name="文本框 24"/>
                <p:cNvSpPr txBox="1"/>
                <p:nvPr/>
              </p:nvSpPr>
              <p:spPr>
                <a:xfrm>
                  <a:off x="8673437" y="24277180"/>
                  <a:ext cx="7315196" cy="2400657"/>
                </a:xfrm>
                <a:prstGeom prst="rect">
                  <a:avLst/>
                </a:prstGeom>
                <a:noFill/>
              </p:spPr>
              <p:txBody>
                <a:bodyPr wrap="square" rtlCol="0">
                  <a:spAutoFit/>
                </a:bodyPr>
                <a:lstStyle/>
                <a:p>
                  <a:pPr marL="457200" indent="-457200" algn="just">
                    <a:buClr>
                      <a:srgbClr val="FF9300"/>
                    </a:buClr>
                    <a:buFont typeface="Wingdings" charset="2"/>
                    <a:buChar char="p"/>
                  </a:pPr>
                  <a:r>
                    <a:rPr lang="en-US" altLang="zh-CN" sz="3000" dirty="0">
                      <a:latin typeface="Times New Roman" panose="02020603050405020304" pitchFamily="18" charset="0"/>
                      <a:cs typeface="Times New Roman" panose="02020603050405020304" pitchFamily="18" charset="0"/>
                    </a:rPr>
                    <a:t>Tagging exclusive events: </a:t>
                  </a:r>
                  <a:r>
                    <a:rPr lang="en-US" altLang="zh-CN" sz="3000" dirty="0">
                      <a:latin typeface="Times New Roman" panose="02020603050405020304" pitchFamily="18" charset="0"/>
                      <a:cs typeface="Times New Roman" panose="02020603050405020304" pitchFamily="18" charset="0"/>
                      <a:sym typeface="Wingdings" pitchFamily="2" charset="2"/>
                    </a:rPr>
                    <a:t> </a:t>
                  </a:r>
                  <a:r>
                    <a:rPr lang="en-US" altLang="zh-CN" sz="3000" dirty="0">
                      <a:latin typeface="Times New Roman" panose="02020603050405020304" pitchFamily="18" charset="0"/>
                      <a:cs typeface="Times New Roman" panose="02020603050405020304" pitchFamily="18" charset="0"/>
                    </a:rPr>
                    <a:t>no breakup neutrons in a zero degree calorimeter </a:t>
                  </a:r>
                  <a:endParaRPr lang="en-US" altLang="zh-CN" sz="3000" dirty="0">
                    <a:solidFill>
                      <a:srgbClr val="0432FF"/>
                    </a:solidFill>
                    <a:latin typeface="Times New Roman" panose="02020603050405020304" pitchFamily="18" charset="0"/>
                    <a:cs typeface="Times New Roman" panose="02020603050405020304" pitchFamily="18" charset="0"/>
                  </a:endParaRPr>
                </a:p>
                <a:p>
                  <a:pPr marL="457200" indent="-457200" algn="just">
                    <a:buClr>
                      <a:srgbClr val="FF9300"/>
                    </a:buClr>
                    <a:buFont typeface="Wingdings" charset="2"/>
                    <a:buChar char="p"/>
                  </a:pPr>
                  <a:r>
                    <a:rPr lang="en-US" altLang="zh-CN" sz="3000" dirty="0">
                      <a:latin typeface="Times New Roman" panose="02020603050405020304" pitchFamily="18" charset="0"/>
                      <a:cs typeface="Times New Roman" panose="02020603050405020304" pitchFamily="18" charset="0"/>
                    </a:rPr>
                    <a:t>Need </a:t>
                  </a:r>
                  <a14:m>
                    <m:oMath xmlns:m="http://schemas.openxmlformats.org/officeDocument/2006/math">
                      <m:r>
                        <a:rPr lang="en-US" altLang="zh-CN" sz="3000" i="1" smtClean="0">
                          <a:solidFill>
                            <a:srgbClr val="FF9300"/>
                          </a:solidFill>
                          <a:latin typeface="Cambria Math" charset="0"/>
                          <a:ea typeface="Cambria Math" charset="0"/>
                          <a:cs typeface="Cambria Math" charset="0"/>
                        </a:rPr>
                        <m:t>±</m:t>
                      </m:r>
                      <m:r>
                        <a:rPr lang="en-US" altLang="zh-CN" sz="3000" b="0" i="1" smtClean="0">
                          <a:solidFill>
                            <a:srgbClr val="FF9300"/>
                          </a:solidFill>
                          <a:latin typeface="Cambria Math" charset="0"/>
                          <a:ea typeface="Cambria Math" charset="0"/>
                          <a:cs typeface="Cambria Math" charset="0"/>
                        </a:rPr>
                        <m:t>4</m:t>
                      </m:r>
                    </m:oMath>
                  </a14:m>
                  <a:r>
                    <a:rPr lang="en-US" altLang="zh-CN" sz="3000" dirty="0">
                      <a:solidFill>
                        <a:srgbClr val="FF9300"/>
                      </a:solidFill>
                      <a:latin typeface="Times New Roman" panose="02020603050405020304" pitchFamily="18" charset="0"/>
                      <a:cs typeface="Times New Roman" panose="02020603050405020304" pitchFamily="18" charset="0"/>
                    </a:rPr>
                    <a:t> </a:t>
                  </a:r>
                  <a:r>
                    <a:rPr lang="en-US" altLang="zh-CN" sz="3000" dirty="0" err="1">
                      <a:solidFill>
                        <a:srgbClr val="FF9300"/>
                      </a:solidFill>
                      <a:latin typeface="Times New Roman" panose="02020603050405020304" pitchFamily="18" charset="0"/>
                      <a:cs typeface="Times New Roman" panose="02020603050405020304" pitchFamily="18" charset="0"/>
                    </a:rPr>
                    <a:t>mrad</a:t>
                  </a:r>
                  <a:r>
                    <a:rPr lang="en-US" altLang="zh-CN" sz="3000" dirty="0">
                      <a:solidFill>
                        <a:srgbClr val="FF9300"/>
                      </a:solidFill>
                      <a:latin typeface="Times New Roman" panose="02020603050405020304" pitchFamily="18" charset="0"/>
                      <a:cs typeface="Times New Roman" panose="02020603050405020304" pitchFamily="18" charset="0"/>
                    </a:rPr>
                    <a:t> </a:t>
                  </a:r>
                  <a:r>
                    <a:rPr lang="en-US" altLang="zh-CN" sz="3000" dirty="0">
                      <a:latin typeface="Times New Roman" panose="02020603050405020304" pitchFamily="18" charset="0"/>
                      <a:cs typeface="Times New Roman" panose="02020603050405020304" pitchFamily="18" charset="0"/>
                    </a:rPr>
                    <a:t>beam element free cone before the ZDC to detect the breakup neutrons from </a:t>
                  </a:r>
                  <a:r>
                    <a:rPr lang="en-US" altLang="zh-CN" sz="3000">
                      <a:latin typeface="Times New Roman" panose="02020603050405020304" pitchFamily="18" charset="0"/>
                      <a:cs typeface="Times New Roman" panose="02020603050405020304" pitchFamily="18" charset="0"/>
                    </a:rPr>
                    <a:t>heavy </a:t>
                  </a:r>
                  <a:r>
                    <a:rPr lang="en-US" altLang="zh-CN" sz="3000" smtClean="0">
                      <a:latin typeface="Times New Roman" panose="02020603050405020304" pitchFamily="18" charset="0"/>
                      <a:cs typeface="Times New Roman" panose="02020603050405020304" pitchFamily="18" charset="0"/>
                    </a:rPr>
                    <a:t>ions</a:t>
                  </a:r>
                  <a:endParaRPr lang="en-US" altLang="zh-CN" sz="3000" dirty="0">
                    <a:latin typeface="Times New Roman" panose="02020603050405020304" pitchFamily="18" charset="0"/>
                    <a:cs typeface="Times New Roman" panose="02020603050405020304" pitchFamily="18" charset="0"/>
                  </a:endParaRPr>
                </a:p>
              </p:txBody>
            </p:sp>
          </mc:Choice>
          <mc:Fallback xmlns="">
            <p:sp>
              <p:nvSpPr>
                <p:cNvPr id="25" name="文本框 24"/>
                <p:cNvSpPr txBox="1">
                  <a:spLocks noRot="1" noChangeAspect="1" noMove="1" noResize="1" noEditPoints="1" noAdjustHandles="1" noChangeArrowheads="1" noChangeShapeType="1" noTextEdit="1"/>
                </p:cNvSpPr>
                <p:nvPr/>
              </p:nvSpPr>
              <p:spPr>
                <a:xfrm>
                  <a:off x="8673437" y="24277180"/>
                  <a:ext cx="7315196" cy="2400657"/>
                </a:xfrm>
                <a:prstGeom prst="rect">
                  <a:avLst/>
                </a:prstGeom>
                <a:blipFill rotWithShape="0">
                  <a:blip r:embed="rId7"/>
                  <a:stretch>
                    <a:fillRect l="-1750" t="-3553" r="-1917" b="-6853"/>
                  </a:stretch>
                </a:blipFill>
              </p:spPr>
              <p:txBody>
                <a:bodyPr/>
                <a:lstStyle/>
                <a:p>
                  <a:r>
                    <a:rPr lang="en-US">
                      <a:noFill/>
                    </a:rPr>
                    <a:t> </a:t>
                  </a:r>
                </a:p>
              </p:txBody>
            </p:sp>
          </mc:Fallback>
        </mc:AlternateContent>
      </p:grpSp>
      <p:sp>
        <p:nvSpPr>
          <p:cNvPr id="26" name="文本框 25"/>
          <p:cNvSpPr txBox="1"/>
          <p:nvPr/>
        </p:nvSpPr>
        <p:spPr>
          <a:xfrm>
            <a:off x="19890248" y="36698437"/>
            <a:ext cx="12198397" cy="1508105"/>
          </a:xfrm>
          <a:prstGeom prst="rect">
            <a:avLst/>
          </a:prstGeom>
          <a:noFill/>
        </p:spPr>
        <p:txBody>
          <a:bodyPr wrap="square" rtlCol="0">
            <a:spAutoFit/>
          </a:bodyPr>
          <a:lstStyle/>
          <a:p>
            <a:pPr algn="r"/>
            <a:r>
              <a:rPr lang="en-US" altLang="zh-CN" sz="3600" b="1" u="sng" dirty="0">
                <a:solidFill>
                  <a:schemeClr val="bg1"/>
                </a:solidFill>
              </a:rPr>
              <a:t>Acknowledgement:</a:t>
            </a:r>
          </a:p>
          <a:p>
            <a:pPr algn="r"/>
            <a:r>
              <a:rPr lang="en-US" altLang="zh-CN" sz="2800" dirty="0">
                <a:solidFill>
                  <a:schemeClr val="bg1"/>
                </a:solidFill>
              </a:rPr>
              <a:t>Thanks to the BNL EIC Task Force, </a:t>
            </a:r>
          </a:p>
          <a:p>
            <a:pPr algn="r"/>
            <a:r>
              <a:rPr lang="en-US" altLang="zh-CN" sz="2800" dirty="0">
                <a:solidFill>
                  <a:schemeClr val="bg1"/>
                </a:solidFill>
              </a:rPr>
              <a:t>Special acknowledgements go to:  Elke-Caroline </a:t>
            </a:r>
            <a:r>
              <a:rPr lang="en-US" altLang="zh-CN" sz="2800" dirty="0" err="1">
                <a:solidFill>
                  <a:schemeClr val="bg1"/>
                </a:solidFill>
              </a:rPr>
              <a:t>Aschenauer</a:t>
            </a:r>
            <a:r>
              <a:rPr lang="en-US" altLang="zh-CN" sz="2800" dirty="0">
                <a:solidFill>
                  <a:schemeClr val="bg1"/>
                </a:solidFill>
              </a:rPr>
              <a:t> and </a:t>
            </a:r>
            <a:r>
              <a:rPr lang="en-US" altLang="zh-CN" sz="2800" dirty="0" err="1">
                <a:solidFill>
                  <a:schemeClr val="bg1"/>
                </a:solidFill>
              </a:rPr>
              <a:t>Zhongbao</a:t>
            </a:r>
            <a:r>
              <a:rPr lang="en-US" altLang="zh-CN" sz="2800" dirty="0">
                <a:solidFill>
                  <a:schemeClr val="bg1"/>
                </a:solidFill>
              </a:rPr>
              <a:t> Yin.</a:t>
            </a:r>
            <a:endParaRPr kumimoji="1" lang="zh-CN" altLang="en-US" sz="2800" dirty="0">
              <a:solidFill>
                <a:schemeClr val="bg1"/>
              </a:solidFill>
            </a:endParaRPr>
          </a:p>
        </p:txBody>
      </p:sp>
      <p:pic>
        <p:nvPicPr>
          <p:cNvPr id="73" name="Picture 72">
            <a:extLst>
              <a:ext uri="{FF2B5EF4-FFF2-40B4-BE49-F238E27FC236}">
                <a16:creationId xmlns:a16="http://schemas.microsoft.com/office/drawing/2014/main" xmlns="" id="{1EE2B146-D8EA-B148-AB77-13AFCF67672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426924" y="36836311"/>
            <a:ext cx="4115710" cy="1523037"/>
          </a:xfrm>
          <a:prstGeom prst="rect">
            <a:avLst/>
          </a:prstGeom>
        </p:spPr>
      </p:pic>
      <p:grpSp>
        <p:nvGrpSpPr>
          <p:cNvPr id="4" name="Group 3"/>
          <p:cNvGrpSpPr/>
          <p:nvPr/>
        </p:nvGrpSpPr>
        <p:grpSpPr>
          <a:xfrm>
            <a:off x="582156" y="10308451"/>
            <a:ext cx="15599664" cy="7861951"/>
            <a:chOff x="582156" y="10308451"/>
            <a:chExt cx="15599664" cy="7861951"/>
          </a:xfrm>
        </p:grpSpPr>
        <p:sp>
          <p:nvSpPr>
            <p:cNvPr id="6" name="框架 5"/>
            <p:cNvSpPr/>
            <p:nvPr/>
          </p:nvSpPr>
          <p:spPr>
            <a:xfrm>
              <a:off x="582156" y="10308451"/>
              <a:ext cx="15599664" cy="7861951"/>
            </a:xfrm>
            <a:prstGeom prst="frame">
              <a:avLst>
                <a:gd name="adj1" fmla="val 702"/>
              </a:avLst>
            </a:prstGeom>
            <a:solidFill>
              <a:srgbClr val="0432FF"/>
            </a:solidFill>
            <a:ln w="19050">
              <a:solidFill>
                <a:srgbClr val="0432FF"/>
              </a:solidFill>
            </a:ln>
            <a:effectLst>
              <a:outerShdw blurRad="50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mc:AlternateContent xmlns:mc="http://schemas.openxmlformats.org/markup-compatibility/2006" xmlns:a14="http://schemas.microsoft.com/office/drawing/2010/main">
          <mc:Choice Requires="a14">
            <p:sp>
              <p:nvSpPr>
                <p:cNvPr id="7" name="文本框 6"/>
                <p:cNvSpPr txBox="1"/>
                <p:nvPr/>
              </p:nvSpPr>
              <p:spPr>
                <a:xfrm>
                  <a:off x="726262" y="10496304"/>
                  <a:ext cx="9733455" cy="4775923"/>
                </a:xfrm>
                <a:prstGeom prst="rect">
                  <a:avLst/>
                </a:prstGeom>
                <a:noFill/>
              </p:spPr>
              <p:txBody>
                <a:bodyPr wrap="square" rtlCol="0">
                  <a:spAutoFit/>
                </a:bodyPr>
                <a:lstStyle/>
                <a:p>
                  <a:r>
                    <a:rPr kumimoji="1" lang="en-US" altLang="zh-CN" sz="4400" b="1" dirty="0">
                      <a:solidFill>
                        <a:srgbClr val="0432FF"/>
                      </a:solidFill>
                      <a:uFill>
                        <a:solidFill>
                          <a:schemeClr val="tx1"/>
                        </a:solidFill>
                      </a:uFill>
                      <a:latin typeface="Times New Roman" panose="02020603050405020304" pitchFamily="18" charset="0"/>
                      <a:cs typeface="Times New Roman" panose="02020603050405020304" pitchFamily="18" charset="0"/>
                    </a:rPr>
                    <a:t>Requirements from EIC Physics</a:t>
                  </a:r>
                </a:p>
                <a:p>
                  <a:endParaRPr kumimoji="1" lang="en-US" altLang="zh-CN" sz="2800" b="1" u="heavy" dirty="0">
                    <a:uFill>
                      <a:solidFill>
                        <a:schemeClr val="tx1"/>
                      </a:solidFill>
                    </a:uFill>
                    <a:latin typeface="Times New Roman" panose="02020603050405020304" pitchFamily="18" charset="0"/>
                    <a:cs typeface="Times New Roman" panose="02020603050405020304" pitchFamily="18" charset="0"/>
                  </a:endParaRPr>
                </a:p>
                <a:p>
                  <a:r>
                    <a:rPr kumimoji="1" lang="en-US" altLang="zh-CN" sz="3200" b="1" dirty="0">
                      <a:solidFill>
                        <a:srgbClr val="0432FF"/>
                      </a:solidFill>
                      <a:uFill>
                        <a:solidFill>
                          <a:schemeClr val="tx1"/>
                        </a:solidFill>
                      </a:uFill>
                      <a:latin typeface="Times New Roman" panose="02020603050405020304" pitchFamily="18" charset="0"/>
                      <a:cs typeface="Times New Roman" panose="02020603050405020304" pitchFamily="18" charset="0"/>
                    </a:rPr>
                    <a:t>Center-of-mass energy</a:t>
                  </a:r>
                  <a14:m>
                    <m:oMath xmlns:m="http://schemas.openxmlformats.org/officeDocument/2006/math">
                      <m:rad>
                        <m:radPr>
                          <m:degHide m:val="on"/>
                          <m:ctrlPr>
                            <a:rPr kumimoji="1" lang="en-US" altLang="zh-CN" sz="3200" b="1" i="1" smtClean="0">
                              <a:solidFill>
                                <a:srgbClr val="0432FF"/>
                              </a:solidFill>
                              <a:uFill>
                                <a:solidFill>
                                  <a:schemeClr val="tx1"/>
                                </a:solidFill>
                              </a:uFill>
                              <a:latin typeface="Cambria Math" charset="0"/>
                            </a:rPr>
                          </m:ctrlPr>
                        </m:radPr>
                        <m:deg/>
                        <m:e>
                          <m:r>
                            <a:rPr kumimoji="1" lang="en-US" altLang="zh-CN" sz="3200" b="1" i="1" smtClean="0">
                              <a:solidFill>
                                <a:srgbClr val="0432FF"/>
                              </a:solidFill>
                              <a:uFill>
                                <a:solidFill>
                                  <a:schemeClr val="tx1"/>
                                </a:solidFill>
                              </a:uFill>
                              <a:latin typeface="Cambria Math" charset="0"/>
                            </a:rPr>
                            <m:t>𝒔</m:t>
                          </m:r>
                        </m:e>
                      </m:rad>
                    </m:oMath>
                  </a14:m>
                  <a:r>
                    <a:rPr kumimoji="1" lang="en-US" altLang="zh-CN" sz="3200" b="1" dirty="0">
                      <a:solidFill>
                        <a:srgbClr val="0432FF"/>
                      </a:solidFill>
                      <a:uFill>
                        <a:solidFill>
                          <a:schemeClr val="tx1"/>
                        </a:solidFill>
                      </a:uFill>
                      <a:latin typeface="Times New Roman" panose="02020603050405020304" pitchFamily="18" charset="0"/>
                      <a:cs typeface="Times New Roman" panose="02020603050405020304" pitchFamily="18" charset="0"/>
                    </a:rPr>
                    <a:t>: 20 GeV-140 GeV</a:t>
                  </a:r>
                </a:p>
                <a:p>
                  <a:pPr marL="571500" indent="-571500">
                    <a:buClr>
                      <a:srgbClr val="0432FF"/>
                    </a:buClr>
                    <a:buFont typeface="Wingdings" charset="2"/>
                    <a:buChar char="Ø"/>
                  </a:pPr>
                  <a:r>
                    <a:rPr kumimoji="1" lang="en-US" altLang="zh-CN" sz="3200" dirty="0">
                      <a:uFill>
                        <a:solidFill>
                          <a:schemeClr val="tx1"/>
                        </a:solidFill>
                      </a:uFill>
                      <a:latin typeface="Times New Roman" panose="02020603050405020304" pitchFamily="18" charset="0"/>
                      <a:cs typeface="Times New Roman" panose="02020603050405020304" pitchFamily="18" charset="0"/>
                    </a:rPr>
                    <a:t>access to </a:t>
                  </a:r>
                  <a14:m>
                    <m:oMath xmlns:m="http://schemas.openxmlformats.org/officeDocument/2006/math">
                      <m:r>
                        <a:rPr kumimoji="1" lang="en-US" altLang="zh-CN" sz="3200" b="0" i="1" smtClean="0">
                          <a:uFill>
                            <a:solidFill>
                              <a:schemeClr val="tx1"/>
                            </a:solidFill>
                          </a:uFill>
                          <a:latin typeface="Cambria Math" charset="0"/>
                        </a:rPr>
                        <m:t>𝑥</m:t>
                      </m:r>
                    </m:oMath>
                  </a14:m>
                  <a:r>
                    <a:rPr kumimoji="1" lang="en-US" altLang="zh-CN" sz="3200" dirty="0">
                      <a:uFill>
                        <a:solidFill>
                          <a:schemeClr val="tx1"/>
                        </a:solidFill>
                      </a:uFill>
                      <a:latin typeface="Times New Roman" panose="02020603050405020304" pitchFamily="18" charset="0"/>
                      <a:cs typeface="Times New Roman" panose="02020603050405020304" pitchFamily="18" charset="0"/>
                    </a:rPr>
                    <a:t> and </a:t>
                  </a:r>
                  <a14:m>
                    <m:oMath xmlns:m="http://schemas.openxmlformats.org/officeDocument/2006/math">
                      <m:sSup>
                        <m:sSupPr>
                          <m:ctrlPr>
                            <a:rPr kumimoji="1" lang="en-US" altLang="zh-CN" sz="3200" i="1" smtClean="0">
                              <a:uFill>
                                <a:solidFill>
                                  <a:schemeClr val="tx1"/>
                                </a:solidFill>
                              </a:uFill>
                              <a:latin typeface="Cambria Math" charset="0"/>
                            </a:rPr>
                          </m:ctrlPr>
                        </m:sSupPr>
                        <m:e>
                          <m:r>
                            <a:rPr kumimoji="1" lang="en-US" altLang="zh-CN" sz="3200" b="0" i="1" smtClean="0">
                              <a:uFill>
                                <a:solidFill>
                                  <a:schemeClr val="tx1"/>
                                </a:solidFill>
                              </a:uFill>
                              <a:latin typeface="Cambria Math" charset="0"/>
                            </a:rPr>
                            <m:t>𝑄</m:t>
                          </m:r>
                        </m:e>
                        <m:sup>
                          <m:r>
                            <a:rPr kumimoji="1" lang="en-US" altLang="zh-CN" sz="3200" b="0" i="1" smtClean="0">
                              <a:uFill>
                                <a:solidFill>
                                  <a:schemeClr val="tx1"/>
                                </a:solidFill>
                              </a:uFill>
                              <a:latin typeface="Cambria Math" charset="0"/>
                            </a:rPr>
                            <m:t>2</m:t>
                          </m:r>
                        </m:sup>
                      </m:sSup>
                    </m:oMath>
                  </a14:m>
                  <a:r>
                    <a:rPr kumimoji="1" lang="en-US" altLang="zh-CN" sz="3200" dirty="0">
                      <a:uFill>
                        <a:solidFill>
                          <a:schemeClr val="tx1"/>
                        </a:solidFill>
                      </a:uFill>
                      <a:latin typeface="Times New Roman" panose="02020603050405020304" pitchFamily="18" charset="0"/>
                      <a:cs typeface="Times New Roman" panose="02020603050405020304" pitchFamily="18" charset="0"/>
                    </a:rPr>
                    <a:t> over a wide range </a:t>
                  </a:r>
                </a:p>
                <a:p>
                  <a:endParaRPr kumimoji="1" lang="en-US" altLang="zh-CN" sz="2800" dirty="0">
                    <a:uFill>
                      <a:solidFill>
                        <a:schemeClr val="tx1"/>
                      </a:solidFill>
                    </a:uFill>
                    <a:latin typeface="Times New Roman" panose="02020603050405020304" pitchFamily="18" charset="0"/>
                    <a:cs typeface="Times New Roman" panose="02020603050405020304" pitchFamily="18" charset="0"/>
                  </a:endParaRPr>
                </a:p>
                <a:p>
                  <a:r>
                    <a:rPr kumimoji="1" lang="en-US" altLang="zh-CN" sz="3200" b="1" dirty="0">
                      <a:solidFill>
                        <a:srgbClr val="0432FF"/>
                      </a:solidFill>
                      <a:uFill>
                        <a:solidFill>
                          <a:schemeClr val="tx1"/>
                        </a:solidFill>
                      </a:uFill>
                      <a:latin typeface="Times New Roman" panose="02020603050405020304" pitchFamily="18" charset="0"/>
                      <a:cs typeface="Times New Roman" panose="02020603050405020304" pitchFamily="18" charset="0"/>
                    </a:rPr>
                    <a:t>Polarized electron and nucleon beam</a:t>
                  </a:r>
                </a:p>
                <a:p>
                  <a:pPr marL="571500" indent="-571500">
                    <a:buClr>
                      <a:srgbClr val="0432FF"/>
                    </a:buClr>
                    <a:buFont typeface="Wingdings" charset="2"/>
                    <a:buChar char="Ø"/>
                  </a:pPr>
                  <a:r>
                    <a:rPr kumimoji="1" lang="en-US" altLang="zh-CN" sz="3200" dirty="0">
                      <a:uFill>
                        <a:solidFill>
                          <a:schemeClr val="tx1"/>
                        </a:solidFill>
                      </a:uFill>
                      <a:latin typeface="Times New Roman" panose="02020603050405020304" pitchFamily="18" charset="0"/>
                      <a:cs typeface="Times New Roman" panose="02020603050405020304" pitchFamily="18" charset="0"/>
                    </a:rPr>
                    <a:t>access to spin  structure of nucleons and nuclei</a:t>
                  </a:r>
                  <a:endParaRPr kumimoji="1" lang="en-US" altLang="zh-CN" sz="3200" dirty="0">
                    <a:solidFill>
                      <a:srgbClr val="0432FF"/>
                    </a:solidFill>
                    <a:uFill>
                      <a:solidFill>
                        <a:schemeClr val="tx1"/>
                      </a:solidFill>
                    </a:uFill>
                    <a:latin typeface="Times New Roman" panose="02020603050405020304" pitchFamily="18" charset="0"/>
                    <a:cs typeface="Times New Roman" panose="02020603050405020304" pitchFamily="18" charset="0"/>
                  </a:endParaRPr>
                </a:p>
                <a:p>
                  <a:pPr marL="571500" indent="-571500">
                    <a:buClr>
                      <a:srgbClr val="0432FF"/>
                    </a:buClr>
                    <a:buFont typeface="Wingdings" charset="2"/>
                    <a:buChar char="Ø"/>
                  </a:pPr>
                  <a:r>
                    <a:rPr kumimoji="1" lang="en-US" altLang="zh-CN" sz="3200" dirty="0">
                      <a:uFill>
                        <a:solidFill>
                          <a:schemeClr val="tx1"/>
                        </a:solidFill>
                      </a:uFill>
                      <a:latin typeface="Times New Roman" panose="02020603050405020304" pitchFamily="18" charset="0"/>
                      <a:cs typeface="Times New Roman" panose="02020603050405020304" pitchFamily="18" charset="0"/>
                    </a:rPr>
                    <a:t>spin vehicle to access the spatial and </a:t>
                  </a:r>
                </a:p>
                <a:p>
                  <a:pPr algn="just">
                    <a:buClr>
                      <a:srgbClr val="0432FF"/>
                    </a:buClr>
                  </a:pPr>
                  <a:r>
                    <a:rPr kumimoji="1" lang="en-US" altLang="zh-CN" sz="3200" dirty="0">
                      <a:uFill>
                        <a:solidFill>
                          <a:schemeClr val="tx1"/>
                        </a:solidFill>
                      </a:uFill>
                      <a:latin typeface="Times New Roman" panose="02020603050405020304" pitchFamily="18" charset="0"/>
                      <a:cs typeface="Times New Roman" panose="02020603050405020304" pitchFamily="18" charset="0"/>
                    </a:rPr>
                    <a:t>      momentum structure of the nucleon in 3D</a:t>
                  </a:r>
                </a:p>
              </p:txBody>
            </p:sp>
          </mc:Choice>
          <mc:Fallback xmlns="">
            <p:sp>
              <p:nvSpPr>
                <p:cNvPr id="7" name="文本框 6"/>
                <p:cNvSpPr txBox="1">
                  <a:spLocks noRot="1" noChangeAspect="1" noMove="1" noResize="1" noEditPoints="1" noAdjustHandles="1" noChangeArrowheads="1" noChangeShapeType="1" noTextEdit="1"/>
                </p:cNvSpPr>
                <p:nvPr/>
              </p:nvSpPr>
              <p:spPr>
                <a:xfrm>
                  <a:off x="726262" y="10496304"/>
                  <a:ext cx="9733455" cy="4775923"/>
                </a:xfrm>
                <a:prstGeom prst="rect">
                  <a:avLst/>
                </a:prstGeom>
                <a:blipFill rotWithShape="0">
                  <a:blip r:embed="rId9"/>
                  <a:stretch>
                    <a:fillRect l="-2505" t="-2554"/>
                  </a:stretch>
                </a:blipFill>
              </p:spPr>
              <p:txBody>
                <a:bodyPr/>
                <a:lstStyle/>
                <a:p>
                  <a:r>
                    <a:rPr lang="en-US">
                      <a:noFill/>
                    </a:rPr>
                    <a:t> </a:t>
                  </a:r>
                </a:p>
              </p:txBody>
            </p:sp>
          </mc:Fallback>
        </mc:AlternateContent>
        <p:sp>
          <p:nvSpPr>
            <p:cNvPr id="19" name="文本框 18"/>
            <p:cNvSpPr txBox="1"/>
            <p:nvPr/>
          </p:nvSpPr>
          <p:spPr>
            <a:xfrm>
              <a:off x="731735" y="15212102"/>
              <a:ext cx="14875592" cy="2554545"/>
            </a:xfrm>
            <a:prstGeom prst="rect">
              <a:avLst/>
            </a:prstGeom>
            <a:noFill/>
          </p:spPr>
          <p:txBody>
            <a:bodyPr wrap="square" rtlCol="0">
              <a:spAutoFit/>
            </a:bodyPr>
            <a:lstStyle/>
            <a:p>
              <a:r>
                <a:rPr kumimoji="1" lang="en-US" altLang="zh-CN" sz="3200" b="1" dirty="0">
                  <a:solidFill>
                    <a:srgbClr val="0432FF"/>
                  </a:solidFill>
                  <a:uFill>
                    <a:solidFill>
                      <a:schemeClr val="tx1"/>
                    </a:solidFill>
                  </a:uFill>
                  <a:latin typeface="Times New Roman" panose="02020603050405020304" pitchFamily="18" charset="0"/>
                  <a:cs typeface="Times New Roman" panose="02020603050405020304" pitchFamily="18" charset="0"/>
                </a:rPr>
                <a:t>A wide range of ion beams from light to heaviest mass</a:t>
              </a:r>
            </a:p>
            <a:p>
              <a:pPr marL="571500" indent="-571500">
                <a:buClr>
                  <a:srgbClr val="0432FF"/>
                </a:buClr>
                <a:buFont typeface="Wingdings" charset="2"/>
                <a:buChar char="Ø"/>
              </a:pPr>
              <a:r>
                <a:rPr lang="en-US" altLang="zh-CN" sz="3200" dirty="0">
                  <a:latin typeface="Times New Roman" panose="02020603050405020304" pitchFamily="18" charset="0"/>
                  <a:cs typeface="Times New Roman" panose="02020603050405020304" pitchFamily="18" charset="0"/>
                </a:rPr>
                <a:t>access to the regime of saturated gluon densities</a:t>
              </a:r>
            </a:p>
            <a:p>
              <a:endParaRPr kumimoji="1" lang="en-US" altLang="zh-CN" sz="2800" dirty="0">
                <a:uFill>
                  <a:solidFill>
                    <a:schemeClr val="tx1"/>
                  </a:solidFill>
                </a:uFill>
                <a:latin typeface="Times New Roman" panose="02020603050405020304" pitchFamily="18" charset="0"/>
                <a:cs typeface="Times New Roman" panose="02020603050405020304" pitchFamily="18" charset="0"/>
              </a:endParaRPr>
            </a:p>
            <a:p>
              <a:r>
                <a:rPr lang="en-US" altLang="zh-CN" sz="3200" b="1" dirty="0">
                  <a:solidFill>
                    <a:srgbClr val="0432FF"/>
                  </a:solidFill>
                  <a:latin typeface="Times New Roman" panose="02020603050405020304" pitchFamily="18" charset="0"/>
                  <a:cs typeface="Times New Roman" panose="02020603050405020304" pitchFamily="18" charset="0"/>
                </a:rPr>
                <a:t>High luminosity 10</a:t>
              </a:r>
              <a:r>
                <a:rPr lang="en-US" altLang="zh-CN" sz="3200" b="1" baseline="30000" dirty="0">
                  <a:solidFill>
                    <a:srgbClr val="0432FF"/>
                  </a:solidFill>
                  <a:latin typeface="Times New Roman" panose="02020603050405020304" pitchFamily="18" charset="0"/>
                  <a:cs typeface="Times New Roman" panose="02020603050405020304" pitchFamily="18" charset="0"/>
                </a:rPr>
                <a:t>33-34</a:t>
              </a:r>
              <a:r>
                <a:rPr lang="en-US" altLang="zh-CN" sz="3200" b="1" dirty="0">
                  <a:solidFill>
                    <a:srgbClr val="0432FF"/>
                  </a:solidFill>
                  <a:latin typeface="Times New Roman" panose="02020603050405020304" pitchFamily="18" charset="0"/>
                  <a:cs typeface="Times New Roman" panose="02020603050405020304" pitchFamily="18" charset="0"/>
                </a:rPr>
                <a:t> cm</a:t>
              </a:r>
              <a:r>
                <a:rPr lang="en-US" altLang="zh-CN" sz="3200" b="1" baseline="30000" dirty="0">
                  <a:solidFill>
                    <a:srgbClr val="0432FF"/>
                  </a:solidFill>
                  <a:latin typeface="Times New Roman" panose="02020603050405020304" pitchFamily="18" charset="0"/>
                  <a:cs typeface="Times New Roman" panose="02020603050405020304" pitchFamily="18" charset="0"/>
                </a:rPr>
                <a:t>-2</a:t>
              </a:r>
              <a:r>
                <a:rPr lang="en-US" altLang="zh-CN" sz="3200" b="1" dirty="0">
                  <a:solidFill>
                    <a:srgbClr val="0432FF"/>
                  </a:solidFill>
                  <a:latin typeface="Times New Roman" panose="02020603050405020304" pitchFamily="18" charset="0"/>
                  <a:cs typeface="Times New Roman" panose="02020603050405020304" pitchFamily="18" charset="0"/>
                </a:rPr>
                <a:t>s</a:t>
              </a:r>
              <a:r>
                <a:rPr lang="en-US" altLang="zh-CN" sz="3200" b="1" baseline="30000" dirty="0">
                  <a:solidFill>
                    <a:srgbClr val="0432FF"/>
                  </a:solidFill>
                  <a:latin typeface="Times New Roman" panose="02020603050405020304" pitchFamily="18" charset="0"/>
                  <a:cs typeface="Times New Roman" panose="02020603050405020304" pitchFamily="18" charset="0"/>
                </a:rPr>
                <a:t>-1</a:t>
              </a:r>
              <a:endParaRPr lang="en-US" altLang="zh-CN" sz="3200" b="1" dirty="0">
                <a:solidFill>
                  <a:srgbClr val="0432FF"/>
                </a:solidFill>
                <a:latin typeface="Times New Roman" panose="02020603050405020304" pitchFamily="18" charset="0"/>
                <a:cs typeface="Times New Roman" panose="02020603050405020304" pitchFamily="18" charset="0"/>
              </a:endParaRPr>
            </a:p>
            <a:p>
              <a:pPr marL="571500" indent="-571500">
                <a:buClr>
                  <a:srgbClr val="0432FF"/>
                </a:buClr>
                <a:buFont typeface="Wingdings" charset="2"/>
                <a:buChar char="Ø"/>
              </a:pPr>
              <a:r>
                <a:rPr lang="en-US" altLang="zh-CN" sz="3200" dirty="0">
                  <a:latin typeface="Times New Roman" panose="02020603050405020304" pitchFamily="18" charset="0"/>
                  <a:cs typeface="Times New Roman" panose="02020603050405020304" pitchFamily="18" charset="0"/>
                </a:rPr>
                <a:t>mapping the spatial and momentum structure of nucleons and nuclei in </a:t>
              </a:r>
              <a:r>
                <a:rPr lang="en-US" altLang="zh-CN" sz="3200" dirty="0" smtClean="0">
                  <a:latin typeface="Times New Roman" panose="02020603050405020304" pitchFamily="18" charset="0"/>
                  <a:cs typeface="Times New Roman" panose="02020603050405020304" pitchFamily="18" charset="0"/>
                </a:rPr>
                <a:t>3D</a:t>
              </a:r>
              <a:endParaRPr lang="en-US" altLang="zh-CN" sz="3200"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6200000">
              <a:off x="9478611" y="10465242"/>
              <a:ext cx="5434996" cy="7551893"/>
            </a:xfrm>
            <a:prstGeom prst="rect">
              <a:avLst/>
            </a:prstGeom>
          </p:spPr>
        </p:pic>
      </p:grpSp>
      <p:grpSp>
        <p:nvGrpSpPr>
          <p:cNvPr id="11" name="Group 10"/>
          <p:cNvGrpSpPr/>
          <p:nvPr/>
        </p:nvGrpSpPr>
        <p:grpSpPr>
          <a:xfrm>
            <a:off x="16494143" y="10308449"/>
            <a:ext cx="15771708" cy="7861951"/>
            <a:chOff x="16494143" y="10308449"/>
            <a:chExt cx="15771708" cy="7861951"/>
          </a:xfrm>
        </p:grpSpPr>
        <mc:AlternateContent xmlns:mc="http://schemas.openxmlformats.org/markup-compatibility/2006" xmlns:a14="http://schemas.microsoft.com/office/drawing/2010/main">
          <mc:Choice Requires="a14">
            <p:sp>
              <p:nvSpPr>
                <p:cNvPr id="74" name="文本框 13">
                  <a:extLst>
                    <a:ext uri="{FF2B5EF4-FFF2-40B4-BE49-F238E27FC236}">
                      <a16:creationId xmlns:a16="http://schemas.microsoft.com/office/drawing/2014/main" xmlns="" id="{EEF911EB-7260-F54F-B29A-63A79737177C}"/>
                    </a:ext>
                  </a:extLst>
                </p:cNvPr>
                <p:cNvSpPr txBox="1"/>
                <p:nvPr/>
              </p:nvSpPr>
              <p:spPr>
                <a:xfrm>
                  <a:off x="16606834" y="10457785"/>
                  <a:ext cx="11834636" cy="1461875"/>
                </a:xfrm>
                <a:prstGeom prst="rect">
                  <a:avLst/>
                </a:prstGeom>
                <a:noFill/>
              </p:spPr>
              <p:txBody>
                <a:bodyPr wrap="square" rtlCol="0">
                  <a:spAutoFit/>
                </a:bodyPr>
                <a:lstStyle/>
                <a:p>
                  <a:r>
                    <a:rPr lang="en-US" altLang="zh-CN" sz="4400" b="1" dirty="0">
                      <a:solidFill>
                        <a:srgbClr val="008F00"/>
                      </a:solidFill>
                      <a:uFill>
                        <a:solidFill>
                          <a:srgbClr val="008F00"/>
                        </a:solidFill>
                      </a:uFill>
                      <a:latin typeface="Times New Roman" charset="0"/>
                      <a:ea typeface="Times New Roman" charset="0"/>
                      <a:cs typeface="Times New Roman" charset="0"/>
                    </a:rPr>
                    <a:t>Requirements for Lepton Beam</a:t>
                  </a:r>
                  <a:endParaRPr kumimoji="1" lang="en-US" altLang="zh-CN" sz="4400" b="1" dirty="0">
                    <a:solidFill>
                      <a:srgbClr val="008F00"/>
                    </a:solidFill>
                    <a:uFill>
                      <a:solidFill>
                        <a:srgbClr val="008F00"/>
                      </a:solidFill>
                    </a:uFill>
                    <a:latin typeface="Times New Roman" charset="0"/>
                    <a:ea typeface="Times New Roman" charset="0"/>
                    <a:cs typeface="Times New Roman" charset="0"/>
                  </a:endParaRPr>
                </a:p>
                <a:p>
                  <a:r>
                    <a:rPr kumimoji="1" lang="zh-CN" altLang="en-US" sz="4400" dirty="0">
                      <a:solidFill>
                        <a:srgbClr val="008F00"/>
                      </a:solidFill>
                      <a:latin typeface="+mj-lt"/>
                    </a:rPr>
                    <a:t>                           </a:t>
                  </a:r>
                  <a:r>
                    <a:rPr kumimoji="1" lang="en-US" altLang="zh-CN" sz="4400" dirty="0">
                      <a:solidFill>
                        <a:srgbClr val="008F00"/>
                      </a:solidFill>
                      <a:latin typeface="+mj-lt"/>
                    </a:rPr>
                    <a:t>             </a:t>
                  </a:r>
                  <a:r>
                    <a:rPr kumimoji="1" lang="zh-CN" altLang="en-US" sz="4400" dirty="0" smtClean="0">
                      <a:solidFill>
                        <a:srgbClr val="008F00"/>
                      </a:solidFill>
                      <a:latin typeface="+mj-lt"/>
                    </a:rPr>
                    <a:t>    </a:t>
                  </a:r>
                  <a:r>
                    <a:rPr kumimoji="1" lang="en-US" altLang="zh-CN" sz="4400" dirty="0" smtClean="0">
                      <a:solidFill>
                        <a:srgbClr val="008F00"/>
                      </a:solidFill>
                      <a:latin typeface="+mj-lt"/>
                    </a:rPr>
                    <a:t>Low </a:t>
                  </a:r>
                  <a14:m>
                    <m:oMath xmlns:m="http://schemas.openxmlformats.org/officeDocument/2006/math">
                      <m:sSup>
                        <m:sSupPr>
                          <m:ctrlPr>
                            <a:rPr kumimoji="1" lang="en-US" altLang="zh-CN" sz="4400" i="1" smtClean="0">
                              <a:solidFill>
                                <a:srgbClr val="008F00"/>
                              </a:solidFill>
                              <a:latin typeface="Cambria Math" charset="0"/>
                            </a:rPr>
                          </m:ctrlPr>
                        </m:sSupPr>
                        <m:e>
                          <m:r>
                            <a:rPr kumimoji="1" lang="en-US" altLang="zh-CN" sz="4400" b="0" i="1" smtClean="0">
                              <a:solidFill>
                                <a:srgbClr val="008F00"/>
                              </a:solidFill>
                              <a:latin typeface="Cambria Math" charset="0"/>
                            </a:rPr>
                            <m:t>𝑄</m:t>
                          </m:r>
                        </m:e>
                        <m:sup>
                          <m:r>
                            <a:rPr kumimoji="1" lang="en-US" altLang="zh-CN" sz="4400" b="0" i="1" smtClean="0">
                              <a:solidFill>
                                <a:srgbClr val="008F00"/>
                              </a:solidFill>
                              <a:latin typeface="Cambria Math" charset="0"/>
                            </a:rPr>
                            <m:t>2</m:t>
                          </m:r>
                        </m:sup>
                      </m:sSup>
                    </m:oMath>
                  </a14:m>
                  <a:r>
                    <a:rPr kumimoji="1" lang="en-US" altLang="zh-CN" sz="4400" dirty="0">
                      <a:solidFill>
                        <a:srgbClr val="008F00"/>
                      </a:solidFill>
                      <a:latin typeface="+mj-lt"/>
                    </a:rPr>
                    <a:t>-tagger </a:t>
                  </a:r>
                  <a:endParaRPr kumimoji="1" lang="zh-CN" altLang="en-US" sz="4400" dirty="0">
                    <a:solidFill>
                      <a:srgbClr val="008F00"/>
                    </a:solidFill>
                    <a:latin typeface="+mj-lt"/>
                  </a:endParaRPr>
                </a:p>
              </p:txBody>
            </p:sp>
          </mc:Choice>
          <mc:Fallback xmlns="">
            <p:sp>
              <p:nvSpPr>
                <p:cNvPr id="74" name="文本框 13">
                  <a:extLst>
                    <a:ext uri="{FF2B5EF4-FFF2-40B4-BE49-F238E27FC236}">
                      <a16:creationId xmlns:a16="http://schemas.microsoft.com/office/drawing/2014/main" xmlns="" xmlns:a14="http://schemas.microsoft.com/office/drawing/2010/main" id="{EEF911EB-7260-F54F-B29A-63A79737177C}"/>
                    </a:ext>
                  </a:extLst>
                </p:cNvPr>
                <p:cNvSpPr txBox="1">
                  <a:spLocks noRot="1" noChangeAspect="1" noMove="1" noResize="1" noEditPoints="1" noAdjustHandles="1" noChangeArrowheads="1" noChangeShapeType="1" noTextEdit="1"/>
                </p:cNvSpPr>
                <p:nvPr/>
              </p:nvSpPr>
              <p:spPr>
                <a:xfrm>
                  <a:off x="16606834" y="10457785"/>
                  <a:ext cx="11834636" cy="1461875"/>
                </a:xfrm>
                <a:prstGeom prst="rect">
                  <a:avLst/>
                </a:prstGeom>
                <a:blipFill rotWithShape="0">
                  <a:blip r:embed="rId11"/>
                  <a:stretch>
                    <a:fillRect l="-2060" t="-8368" b="-1882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文本框 15">
                  <a:extLst>
                    <a:ext uri="{FF2B5EF4-FFF2-40B4-BE49-F238E27FC236}">
                      <a16:creationId xmlns:a16="http://schemas.microsoft.com/office/drawing/2014/main" xmlns="" id="{D07E4A96-05E2-9249-9278-18BF20CFBE06}"/>
                    </a:ext>
                  </a:extLst>
                </p:cNvPr>
                <p:cNvSpPr txBox="1"/>
                <p:nvPr/>
              </p:nvSpPr>
              <p:spPr>
                <a:xfrm>
                  <a:off x="16705397" y="15848570"/>
                  <a:ext cx="15310890" cy="1569660"/>
                </a:xfrm>
                <a:prstGeom prst="rect">
                  <a:avLst/>
                </a:prstGeom>
                <a:noFill/>
              </p:spPr>
              <p:txBody>
                <a:bodyPr wrap="square" rtlCol="0">
                  <a:spAutoFit/>
                </a:bodyPr>
                <a:lstStyle/>
                <a:p>
                  <a:pPr marL="457200" lvl="0" indent="-457200" algn="just" defTabSz="914400">
                    <a:buClr>
                      <a:srgbClr val="008F00"/>
                    </a:buClr>
                    <a:buFont typeface="Wingdings" charset="2"/>
                    <a:buChar char="p"/>
                  </a:pPr>
                  <a:r>
                    <a:rPr lang="en-US" altLang="zh-CN" sz="3200" dirty="0">
                      <a:solidFill>
                        <a:srgbClr val="000000"/>
                      </a:solidFill>
                      <a:latin typeface="Times New Roman" panose="02020603050405020304" pitchFamily="18" charset="0"/>
                      <a:cs typeface="Times New Roman" panose="02020603050405020304" pitchFamily="18" charset="0"/>
                      <a:sym typeface="Times New Roman Bold"/>
                    </a:rPr>
                    <a:t>Detect the scattered electrons at very small scattering angles</a:t>
                  </a:r>
                  <a:r>
                    <a:rPr lang="zh-CN" altLang="en-US" sz="3200" dirty="0">
                      <a:solidFill>
                        <a:srgbClr val="000000"/>
                      </a:solidFill>
                      <a:latin typeface="Times New Roman" panose="02020603050405020304" pitchFamily="18" charset="0"/>
                      <a:cs typeface="Times New Roman" panose="02020603050405020304" pitchFamily="18" charset="0"/>
                      <a:sym typeface="Times New Roman Bold"/>
                    </a:rPr>
                    <a:t> </a:t>
                  </a:r>
                  <a:r>
                    <a:rPr lang="en-US" altLang="zh-CN" sz="3200" dirty="0" smtClean="0">
                      <a:solidFill>
                        <a:schemeClr val="tx1"/>
                      </a:solidFill>
                      <a:latin typeface="+mj-lt"/>
                      <a:cs typeface="Times New Roman" panose="02020603050405020304" pitchFamily="18" charset="0"/>
                      <a:sym typeface="Times New Roman Bold"/>
                    </a:rPr>
                    <a:t>(</a:t>
                  </a:r>
                  <a:r>
                    <a:rPr lang="en-US" altLang="zh-CN" sz="3200" dirty="0" smtClean="0">
                      <a:solidFill>
                        <a:srgbClr val="008F00"/>
                      </a:solidFill>
                      <a:latin typeface="+mj-lt"/>
                      <a:cs typeface="Times New Roman" panose="02020603050405020304" pitchFamily="18" charset="0"/>
                      <a:sym typeface="Times New Roman Bold"/>
                    </a:rPr>
                    <a:t>low </a:t>
                  </a:r>
                  <a14:m>
                    <m:oMath xmlns:m="http://schemas.openxmlformats.org/officeDocument/2006/math">
                      <m:sSup>
                        <m:sSupPr>
                          <m:ctrlPr>
                            <a:rPr lang="en-US" altLang="zh-CN" sz="3200" i="1" smtClean="0">
                              <a:solidFill>
                                <a:srgbClr val="008F00"/>
                              </a:solidFill>
                              <a:latin typeface="Cambria Math" charset="0"/>
                              <a:sym typeface="Times New Roman Bold"/>
                            </a:rPr>
                          </m:ctrlPr>
                        </m:sSupPr>
                        <m:e>
                          <m:r>
                            <a:rPr lang="en-US" altLang="zh-CN" sz="3200" b="0" i="1" smtClean="0">
                              <a:solidFill>
                                <a:srgbClr val="008F00"/>
                              </a:solidFill>
                              <a:latin typeface="Cambria Math" charset="0"/>
                              <a:sym typeface="Times New Roman Bold"/>
                            </a:rPr>
                            <m:t>𝑄</m:t>
                          </m:r>
                        </m:e>
                        <m:sup>
                          <m:r>
                            <a:rPr lang="en-US" altLang="zh-CN" sz="3200" b="0" i="1" smtClean="0">
                              <a:solidFill>
                                <a:srgbClr val="008F00"/>
                              </a:solidFill>
                              <a:latin typeface="Cambria Math" charset="0"/>
                              <a:sym typeface="Times New Roman Bold"/>
                            </a:rPr>
                            <m:t>2</m:t>
                          </m:r>
                        </m:sup>
                      </m:sSup>
                    </m:oMath>
                  </a14:m>
                  <a:r>
                    <a:rPr lang="en-US" altLang="zh-CN" sz="3200" dirty="0">
                      <a:solidFill>
                        <a:schemeClr val="tx1"/>
                      </a:solidFill>
                      <a:latin typeface="Times New Roman" panose="02020603050405020304" pitchFamily="18" charset="0"/>
                      <a:cs typeface="Times New Roman" panose="02020603050405020304" pitchFamily="18" charset="0"/>
                      <a:sym typeface="Times New Roman Bold"/>
                    </a:rPr>
                    <a:t> </a:t>
                  </a:r>
                  <a:r>
                    <a:rPr lang="en-US" altLang="zh-CN" sz="3200" dirty="0">
                      <a:solidFill>
                        <a:srgbClr val="000000"/>
                      </a:solidFill>
                      <a:latin typeface="Times New Roman" panose="02020603050405020304" pitchFamily="18" charset="0"/>
                      <a:cs typeface="Times New Roman" panose="02020603050405020304" pitchFamily="18" charset="0"/>
                      <a:sym typeface="Times New Roman Bold"/>
                    </a:rPr>
                    <a:t>events)</a:t>
                  </a:r>
                </a:p>
                <a:p>
                  <a:pPr marL="457200" indent="-457200" algn="just" defTabSz="914400">
                    <a:buClr>
                      <a:srgbClr val="008F00"/>
                    </a:buClr>
                    <a:buFont typeface="Wingdings" charset="2"/>
                    <a:buChar char="p"/>
                  </a:pPr>
                  <a:r>
                    <a:rPr lang="en-US" altLang="zh-CN" sz="3200" dirty="0">
                      <a:solidFill>
                        <a:srgbClr val="000000"/>
                      </a:solidFill>
                      <a:latin typeface="Times New Roman" panose="02020603050405020304" pitchFamily="18" charset="0"/>
                      <a:cs typeface="Times New Roman" panose="02020603050405020304" pitchFamily="18" charset="0"/>
                      <a:sym typeface="Times New Roman Bold"/>
                    </a:rPr>
                    <a:t>Positioned in outgoing electron beam direction after first accelerator elements (~15m)</a:t>
                  </a:r>
                </a:p>
                <a:p>
                  <a:pPr marL="457200" lvl="0" indent="-457200" algn="just" defTabSz="914400">
                    <a:buClr>
                      <a:srgbClr val="008F00"/>
                    </a:buClr>
                    <a:buFont typeface="Wingdings" charset="2"/>
                    <a:buChar char="p"/>
                  </a:pPr>
                  <a:r>
                    <a:rPr lang="en-US" altLang="zh-CN" sz="3200" dirty="0">
                      <a:solidFill>
                        <a:srgbClr val="000000"/>
                      </a:solidFill>
                      <a:latin typeface="Times New Roman" panose="02020603050405020304" pitchFamily="18" charset="0"/>
                      <a:cs typeface="Times New Roman" panose="02020603050405020304" pitchFamily="18" charset="0"/>
                      <a:sym typeface="Times New Roman Bold"/>
                    </a:rPr>
                    <a:t>Compact detector with tracking layers and an </a:t>
                  </a:r>
                  <a:r>
                    <a:rPr lang="en-US" altLang="zh-CN" sz="3200" dirty="0" err="1">
                      <a:solidFill>
                        <a:srgbClr val="000000"/>
                      </a:solidFill>
                      <a:latin typeface="Times New Roman" panose="02020603050405020304" pitchFamily="18" charset="0"/>
                      <a:cs typeface="Times New Roman" panose="02020603050405020304" pitchFamily="18" charset="0"/>
                      <a:sym typeface="Times New Roman Bold"/>
                    </a:rPr>
                    <a:t>EMCal</a:t>
                  </a:r>
                  <a:endParaRPr lang="en-US" altLang="zh-CN" sz="3200" dirty="0">
                    <a:solidFill>
                      <a:srgbClr val="000000"/>
                    </a:solidFill>
                    <a:latin typeface="Times New Roman" panose="02020603050405020304" pitchFamily="18" charset="0"/>
                    <a:cs typeface="Times New Roman" panose="02020603050405020304" pitchFamily="18" charset="0"/>
                    <a:sym typeface="Times New Roman Bold"/>
                  </a:endParaRPr>
                </a:p>
              </p:txBody>
            </p:sp>
          </mc:Choice>
          <mc:Fallback xmlns="">
            <p:sp>
              <p:nvSpPr>
                <p:cNvPr id="75" name="文本框 15">
                  <a:extLst>
                    <a:ext uri="{FF2B5EF4-FFF2-40B4-BE49-F238E27FC236}">
                      <a16:creationId xmlns:a16="http://schemas.microsoft.com/office/drawing/2014/main" xmlns="" xmlns:a14="http://schemas.microsoft.com/office/drawing/2010/main" id="{D07E4A96-05E2-9249-9278-18BF20CFBE06}"/>
                    </a:ext>
                  </a:extLst>
                </p:cNvPr>
                <p:cNvSpPr txBox="1">
                  <a:spLocks noRot="1" noChangeAspect="1" noMove="1" noResize="1" noEditPoints="1" noAdjustHandles="1" noChangeArrowheads="1" noChangeShapeType="1" noTextEdit="1"/>
                </p:cNvSpPr>
                <p:nvPr/>
              </p:nvSpPr>
              <p:spPr>
                <a:xfrm>
                  <a:off x="16705397" y="15848570"/>
                  <a:ext cx="15310890" cy="1569660"/>
                </a:xfrm>
                <a:prstGeom prst="rect">
                  <a:avLst/>
                </a:prstGeom>
                <a:blipFill rotWithShape="0">
                  <a:blip r:embed="rId12"/>
                  <a:stretch>
                    <a:fillRect l="-876" t="-5837" b="-11673"/>
                  </a:stretch>
                </a:blipFill>
              </p:spPr>
              <p:txBody>
                <a:bodyPr/>
                <a:lstStyle/>
                <a:p>
                  <a:r>
                    <a:rPr lang="en-US">
                      <a:noFill/>
                    </a:rPr>
                    <a:t> </a:t>
                  </a:r>
                </a:p>
              </p:txBody>
            </p:sp>
          </mc:Fallback>
        </mc:AlternateContent>
        <p:grpSp>
          <p:nvGrpSpPr>
            <p:cNvPr id="76" name="组 38">
              <a:extLst>
                <a:ext uri="{FF2B5EF4-FFF2-40B4-BE49-F238E27FC236}">
                  <a16:creationId xmlns:a16="http://schemas.microsoft.com/office/drawing/2014/main" xmlns="" id="{996DFF22-8BCA-2F4D-99EB-F17C27CF3461}"/>
                </a:ext>
              </a:extLst>
            </p:cNvPr>
            <p:cNvGrpSpPr/>
            <p:nvPr/>
          </p:nvGrpSpPr>
          <p:grpSpPr>
            <a:xfrm>
              <a:off x="18399745" y="11802680"/>
              <a:ext cx="5040457" cy="3545100"/>
              <a:chOff x="369729" y="21689666"/>
              <a:chExt cx="4707904" cy="3288059"/>
            </a:xfrm>
          </p:grpSpPr>
          <p:pic>
            <p:nvPicPr>
              <p:cNvPr id="77" name="Picture 15">
                <a:extLst>
                  <a:ext uri="{FF2B5EF4-FFF2-40B4-BE49-F238E27FC236}">
                    <a16:creationId xmlns:a16="http://schemas.microsoft.com/office/drawing/2014/main" xmlns="" id="{34E2B114-4756-274A-91EE-55CE03630957}"/>
                  </a:ext>
                </a:extLst>
              </p:cNvPr>
              <p:cNvPicPr>
                <a:picLocks noChangeAspect="1"/>
              </p:cNvPicPr>
              <p:nvPr/>
            </p:nvPicPr>
            <p:blipFill>
              <a:blip r:embed="rId13"/>
              <a:stretch>
                <a:fillRect/>
              </a:stretch>
            </p:blipFill>
            <p:spPr>
              <a:xfrm>
                <a:off x="369729" y="21689666"/>
                <a:ext cx="4707904" cy="3288059"/>
              </a:xfrm>
              <a:prstGeom prst="rect">
                <a:avLst/>
              </a:prstGeom>
            </p:spPr>
          </p:pic>
          <p:cxnSp>
            <p:nvCxnSpPr>
              <p:cNvPr id="78" name="直线连接符 40">
                <a:extLst>
                  <a:ext uri="{FF2B5EF4-FFF2-40B4-BE49-F238E27FC236}">
                    <a16:creationId xmlns:a16="http://schemas.microsoft.com/office/drawing/2014/main" xmlns="" id="{251192EC-A3B0-1E4D-BA5D-AD304B819872}"/>
                  </a:ext>
                </a:extLst>
              </p:cNvPr>
              <p:cNvCxnSpPr/>
              <p:nvPr/>
            </p:nvCxnSpPr>
            <p:spPr>
              <a:xfrm flipV="1">
                <a:off x="3291508" y="22836812"/>
                <a:ext cx="0" cy="1591103"/>
              </a:xfrm>
              <a:prstGeom prst="line">
                <a:avLst/>
              </a:prstGeom>
              <a:ln w="25400">
                <a:solidFill>
                  <a:srgbClr val="008F00"/>
                </a:solidFill>
              </a:ln>
            </p:spPr>
            <p:style>
              <a:lnRef idx="1">
                <a:schemeClr val="accent1"/>
              </a:lnRef>
              <a:fillRef idx="0">
                <a:schemeClr val="accent1"/>
              </a:fillRef>
              <a:effectRef idx="0">
                <a:schemeClr val="accent1"/>
              </a:effectRef>
              <a:fontRef idx="minor">
                <a:schemeClr val="tx1"/>
              </a:fontRef>
            </p:style>
          </p:cxnSp>
          <p:cxnSp>
            <p:nvCxnSpPr>
              <p:cNvPr id="79" name="直线连接符 41">
                <a:extLst>
                  <a:ext uri="{FF2B5EF4-FFF2-40B4-BE49-F238E27FC236}">
                    <a16:creationId xmlns:a16="http://schemas.microsoft.com/office/drawing/2014/main" xmlns="" id="{6F043AD1-B5CC-474B-9717-0A5AA4F3C7A9}"/>
                  </a:ext>
                </a:extLst>
              </p:cNvPr>
              <p:cNvCxnSpPr/>
              <p:nvPr/>
            </p:nvCxnSpPr>
            <p:spPr>
              <a:xfrm flipV="1">
                <a:off x="850900" y="22836812"/>
                <a:ext cx="3720631" cy="7678"/>
              </a:xfrm>
              <a:prstGeom prst="line">
                <a:avLst/>
              </a:prstGeom>
              <a:ln w="25400">
                <a:solidFill>
                  <a:srgbClr val="008F00"/>
                </a:solidFill>
              </a:ln>
            </p:spPr>
            <p:style>
              <a:lnRef idx="1">
                <a:schemeClr val="accent1"/>
              </a:lnRef>
              <a:fillRef idx="0">
                <a:schemeClr val="accent1"/>
              </a:fillRef>
              <a:effectRef idx="0">
                <a:schemeClr val="accent1"/>
              </a:effectRef>
              <a:fontRef idx="minor">
                <a:schemeClr val="tx1"/>
              </a:fontRef>
            </p:style>
          </p:cxnSp>
          <p:sp>
            <p:nvSpPr>
              <p:cNvPr id="80" name="TextBox 20">
                <a:extLst>
                  <a:ext uri="{FF2B5EF4-FFF2-40B4-BE49-F238E27FC236}">
                    <a16:creationId xmlns:a16="http://schemas.microsoft.com/office/drawing/2014/main" xmlns="" id="{C70F0858-4630-DA4E-AC4C-16F997152146}"/>
                  </a:ext>
                </a:extLst>
              </p:cNvPr>
              <p:cNvSpPr txBox="1"/>
              <p:nvPr/>
            </p:nvSpPr>
            <p:spPr>
              <a:xfrm>
                <a:off x="2439249" y="23449442"/>
                <a:ext cx="846707" cy="523220"/>
              </a:xfrm>
              <a:prstGeom prst="rect">
                <a:avLst/>
              </a:prstGeom>
              <a:noFill/>
            </p:spPr>
            <p:txBody>
              <a:bodyPr wrap="none" rtlCol="0">
                <a:spAutoFit/>
              </a:bodyPr>
              <a:lstStyle/>
              <a:p>
                <a:pPr algn="ctr"/>
                <a:r>
                  <a:rPr lang="en-US" sz="1400" b="1" dirty="0">
                    <a:solidFill>
                      <a:srgbClr val="FF2F92"/>
                    </a:solidFill>
                    <a:latin typeface="Comic Sans MS" panose="030F0902030302020204" pitchFamily="66" charset="0"/>
                  </a:rPr>
                  <a:t>Low Q2</a:t>
                </a:r>
              </a:p>
              <a:p>
                <a:pPr algn="ctr"/>
                <a:r>
                  <a:rPr lang="en-US" sz="1400" b="1" dirty="0">
                    <a:solidFill>
                      <a:srgbClr val="FF2F92"/>
                    </a:solidFill>
                    <a:latin typeface="Comic Sans MS" panose="030F0902030302020204" pitchFamily="66" charset="0"/>
                  </a:rPr>
                  <a:t>tagger</a:t>
                </a:r>
              </a:p>
            </p:txBody>
          </p:sp>
        </p:grpSp>
        <p:sp>
          <p:nvSpPr>
            <p:cNvPr id="81" name="框架 16">
              <a:extLst>
                <a:ext uri="{FF2B5EF4-FFF2-40B4-BE49-F238E27FC236}">
                  <a16:creationId xmlns:a16="http://schemas.microsoft.com/office/drawing/2014/main" xmlns="" id="{B19BA5D2-0D55-3D4B-A1A3-B233FF98469B}"/>
                </a:ext>
              </a:extLst>
            </p:cNvPr>
            <p:cNvSpPr/>
            <p:nvPr/>
          </p:nvSpPr>
          <p:spPr>
            <a:xfrm>
              <a:off x="16494143" y="10308449"/>
              <a:ext cx="15771708" cy="7861951"/>
            </a:xfrm>
            <a:prstGeom prst="frame">
              <a:avLst>
                <a:gd name="adj1" fmla="val 620"/>
              </a:avLst>
            </a:prstGeom>
            <a:solidFill>
              <a:srgbClr val="008F00"/>
            </a:solidFill>
            <a:ln w="19050">
              <a:solidFill>
                <a:srgbClr val="008F00"/>
              </a:solidFill>
            </a:ln>
            <a:effectLst>
              <a:outerShdw blurRad="50800" dist="152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pic>
          <p:nvPicPr>
            <p:cNvPr id="82" name="Picture 23">
              <a:extLst>
                <a:ext uri="{FF2B5EF4-FFF2-40B4-BE49-F238E27FC236}">
                  <a16:creationId xmlns:a16="http://schemas.microsoft.com/office/drawing/2014/main" xmlns="" id="{C33430D5-9091-3549-B90A-72CBB0863974}"/>
                </a:ext>
              </a:extLst>
            </p:cNvPr>
            <p:cNvPicPr>
              <a:picLocks noChangeAspect="1"/>
            </p:cNvPicPr>
            <p:nvPr/>
          </p:nvPicPr>
          <p:blipFill rotWithShape="1">
            <a:blip r:embed="rId14"/>
            <a:srcRect t="8577" r="1574" b="2745"/>
            <a:stretch/>
          </p:blipFill>
          <p:spPr>
            <a:xfrm>
              <a:off x="24374661" y="11855729"/>
              <a:ext cx="5209986" cy="3183286"/>
            </a:xfrm>
            <a:prstGeom prst="rect">
              <a:avLst/>
            </a:prstGeom>
          </p:spPr>
        </p:pic>
      </p:grpSp>
      <p:grpSp>
        <p:nvGrpSpPr>
          <p:cNvPr id="14" name="Group 13"/>
          <p:cNvGrpSpPr/>
          <p:nvPr/>
        </p:nvGrpSpPr>
        <p:grpSpPr>
          <a:xfrm>
            <a:off x="16593732" y="26989259"/>
            <a:ext cx="15750493" cy="9390888"/>
            <a:chOff x="16593732" y="26989259"/>
            <a:chExt cx="15750493" cy="9390888"/>
          </a:xfrm>
        </p:grpSpPr>
        <p:sp>
          <p:nvSpPr>
            <p:cNvPr id="83" name="框架 1">
              <a:extLst>
                <a:ext uri="{FF2B5EF4-FFF2-40B4-BE49-F238E27FC236}">
                  <a16:creationId xmlns:a16="http://schemas.microsoft.com/office/drawing/2014/main" xmlns="" id="{FD305F60-3B05-1340-8CB6-54FA81C2349C}"/>
                </a:ext>
              </a:extLst>
            </p:cNvPr>
            <p:cNvSpPr/>
            <p:nvPr/>
          </p:nvSpPr>
          <p:spPr>
            <a:xfrm>
              <a:off x="16593732" y="26989259"/>
              <a:ext cx="15750493" cy="9390888"/>
            </a:xfrm>
            <a:prstGeom prst="frame">
              <a:avLst>
                <a:gd name="adj1" fmla="val 549"/>
              </a:avLst>
            </a:prstGeom>
            <a:solidFill>
              <a:srgbClr val="0432FF"/>
            </a:solidFill>
            <a:ln w="19050">
              <a:solidFill>
                <a:srgbClr val="0432FF"/>
              </a:solidFill>
            </a:ln>
            <a:effectLst>
              <a:outerShdw blurRad="50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C00000"/>
                </a:solidFill>
              </a:endParaRPr>
            </a:p>
          </p:txBody>
        </p:sp>
        <p:sp>
          <p:nvSpPr>
            <p:cNvPr id="87" name="文本框 3">
              <a:extLst>
                <a:ext uri="{FF2B5EF4-FFF2-40B4-BE49-F238E27FC236}">
                  <a16:creationId xmlns:a16="http://schemas.microsoft.com/office/drawing/2014/main" xmlns="" id="{D8137D01-2B2D-7341-BE95-449223AB3A33}"/>
                </a:ext>
              </a:extLst>
            </p:cNvPr>
            <p:cNvSpPr txBox="1"/>
            <p:nvPr/>
          </p:nvSpPr>
          <p:spPr>
            <a:xfrm>
              <a:off x="16927174" y="27145059"/>
              <a:ext cx="6480593" cy="769441"/>
            </a:xfrm>
            <a:prstGeom prst="rect">
              <a:avLst/>
            </a:prstGeom>
            <a:noFill/>
          </p:spPr>
          <p:txBody>
            <a:bodyPr wrap="square" rtlCol="0">
              <a:spAutoFit/>
            </a:bodyPr>
            <a:lstStyle/>
            <a:p>
              <a:r>
                <a:rPr kumimoji="1" lang="en-US" altLang="zh-CN" sz="4400" b="1" dirty="0">
                  <a:solidFill>
                    <a:srgbClr val="0432FF"/>
                  </a:solidFill>
                  <a:uFill>
                    <a:solidFill>
                      <a:srgbClr val="0432FF"/>
                    </a:solidFill>
                  </a:uFill>
                  <a:latin typeface="Times New Roman" charset="0"/>
                  <a:ea typeface="Times New Roman" charset="0"/>
                  <a:cs typeface="Times New Roman" charset="0"/>
                </a:rPr>
                <a:t>Interaction Region Design</a:t>
              </a:r>
              <a:endParaRPr kumimoji="1" lang="zh-CN" altLang="en-US" sz="4400" b="1" dirty="0">
                <a:solidFill>
                  <a:srgbClr val="0432FF"/>
                </a:solidFill>
                <a:uFill>
                  <a:solidFill>
                    <a:srgbClr val="0432FF"/>
                  </a:solidFill>
                </a:uFill>
                <a:latin typeface="Times New Roman" charset="0"/>
                <a:ea typeface="Times New Roman" charset="0"/>
                <a:cs typeface="Times New Roman" charset="0"/>
              </a:endParaRPr>
            </a:p>
          </p:txBody>
        </p:sp>
        <p:pic>
          <p:nvPicPr>
            <p:cNvPr id="33" name="Picture 32">
              <a:extLst>
                <a:ext uri="{FF2B5EF4-FFF2-40B4-BE49-F238E27FC236}">
                  <a16:creationId xmlns:a16="http://schemas.microsoft.com/office/drawing/2014/main" xmlns="" id="{01224262-C3DC-7646-8D82-9DB4D9F0BE6E}"/>
                </a:ext>
              </a:extLst>
            </p:cNvPr>
            <p:cNvPicPr>
              <a:picLocks noChangeAspect="1"/>
            </p:cNvPicPr>
            <p:nvPr/>
          </p:nvPicPr>
          <p:blipFill rotWithShape="1">
            <a:blip r:embed="rId15"/>
            <a:srcRect t="5641"/>
            <a:stretch/>
          </p:blipFill>
          <p:spPr>
            <a:xfrm>
              <a:off x="23950068" y="28682573"/>
              <a:ext cx="5852160" cy="3983346"/>
            </a:xfrm>
            <a:prstGeom prst="rect">
              <a:avLst/>
            </a:prstGeom>
          </p:spPr>
        </p:pic>
        <p:grpSp>
          <p:nvGrpSpPr>
            <p:cNvPr id="37" name="Group 36">
              <a:extLst>
                <a:ext uri="{FF2B5EF4-FFF2-40B4-BE49-F238E27FC236}">
                  <a16:creationId xmlns:a16="http://schemas.microsoft.com/office/drawing/2014/main" xmlns="" id="{AE36514C-8A19-3B45-B3C0-676260621F20}"/>
                </a:ext>
              </a:extLst>
            </p:cNvPr>
            <p:cNvGrpSpPr/>
            <p:nvPr/>
          </p:nvGrpSpPr>
          <p:grpSpPr>
            <a:xfrm>
              <a:off x="18249726" y="28499560"/>
              <a:ext cx="5763500" cy="4115559"/>
              <a:chOff x="18077008" y="28372560"/>
              <a:chExt cx="5763500" cy="4115559"/>
            </a:xfrm>
          </p:grpSpPr>
          <p:pic>
            <p:nvPicPr>
              <p:cNvPr id="35" name="Picture 34">
                <a:extLst>
                  <a:ext uri="{FF2B5EF4-FFF2-40B4-BE49-F238E27FC236}">
                    <a16:creationId xmlns:a16="http://schemas.microsoft.com/office/drawing/2014/main" xmlns="" id="{7B13450F-B79E-D64E-91AB-2CE5C2FB8F20}"/>
                  </a:ext>
                </a:extLst>
              </p:cNvPr>
              <p:cNvPicPr>
                <a:picLocks noChangeAspect="1"/>
              </p:cNvPicPr>
              <p:nvPr/>
            </p:nvPicPr>
            <p:blipFill rotWithShape="1">
              <a:blip r:embed="rId16"/>
              <a:srcRect t="5577" r="15515"/>
              <a:stretch/>
            </p:blipFill>
            <p:spPr>
              <a:xfrm>
                <a:off x="18077008" y="28372560"/>
                <a:ext cx="5446342" cy="4115559"/>
              </a:xfrm>
              <a:prstGeom prst="rect">
                <a:avLst/>
              </a:prstGeom>
            </p:spPr>
          </p:pic>
          <p:sp>
            <p:nvSpPr>
              <p:cNvPr id="36" name="Rectangle 35">
                <a:extLst>
                  <a:ext uri="{FF2B5EF4-FFF2-40B4-BE49-F238E27FC236}">
                    <a16:creationId xmlns:a16="http://schemas.microsoft.com/office/drawing/2014/main" xmlns="" id="{78FA05E9-C630-7745-8666-156B571903CD}"/>
                  </a:ext>
                </a:extLst>
              </p:cNvPr>
              <p:cNvSpPr/>
              <p:nvPr/>
            </p:nvSpPr>
            <p:spPr>
              <a:xfrm>
                <a:off x="23319733" y="29759763"/>
                <a:ext cx="520775" cy="8600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TextBox 37">
              <a:extLst>
                <a:ext uri="{FF2B5EF4-FFF2-40B4-BE49-F238E27FC236}">
                  <a16:creationId xmlns:a16="http://schemas.microsoft.com/office/drawing/2014/main" xmlns="" id="{D3FC5B4C-F55B-504C-9EB2-64A16CC02904}"/>
                </a:ext>
              </a:extLst>
            </p:cNvPr>
            <p:cNvSpPr txBox="1"/>
            <p:nvPr/>
          </p:nvSpPr>
          <p:spPr>
            <a:xfrm>
              <a:off x="18653765" y="27922327"/>
              <a:ext cx="5016117" cy="523220"/>
            </a:xfrm>
            <a:prstGeom prst="rect">
              <a:avLst/>
            </a:prstGeom>
            <a:noFill/>
          </p:spPr>
          <p:txBody>
            <a:bodyPr wrap="none" rtlCol="0">
              <a:spAutoFit/>
            </a:bodyPr>
            <a:lstStyle/>
            <a:p>
              <a:r>
                <a:rPr lang="en-US" sz="2800" dirty="0">
                  <a:solidFill>
                    <a:srgbClr val="0432FF"/>
                  </a:solidFill>
                  <a:latin typeface="Times New Roman" charset="0"/>
                  <a:ea typeface="Times New Roman" charset="0"/>
                  <a:cs typeface="Times New Roman" charset="0"/>
                </a:rPr>
                <a:t>Outgoing Lepton Beam Direction</a:t>
              </a:r>
            </a:p>
          </p:txBody>
        </p:sp>
        <p:sp>
          <p:nvSpPr>
            <p:cNvPr id="91" name="TextBox 90">
              <a:extLst>
                <a:ext uri="{FF2B5EF4-FFF2-40B4-BE49-F238E27FC236}">
                  <a16:creationId xmlns:a16="http://schemas.microsoft.com/office/drawing/2014/main" xmlns="" id="{45D7573D-4B9A-A24D-A4C2-BE15267F4336}"/>
                </a:ext>
              </a:extLst>
            </p:cNvPr>
            <p:cNvSpPr txBox="1"/>
            <p:nvPr/>
          </p:nvSpPr>
          <p:spPr>
            <a:xfrm>
              <a:off x="24674271" y="27981223"/>
              <a:ext cx="5077031" cy="523220"/>
            </a:xfrm>
            <a:prstGeom prst="rect">
              <a:avLst/>
            </a:prstGeom>
            <a:noFill/>
          </p:spPr>
          <p:txBody>
            <a:bodyPr wrap="none" rtlCol="0">
              <a:spAutoFit/>
            </a:bodyPr>
            <a:lstStyle/>
            <a:p>
              <a:r>
                <a:rPr lang="en-US" sz="2800" dirty="0">
                  <a:solidFill>
                    <a:srgbClr val="0432FF"/>
                  </a:solidFill>
                  <a:latin typeface="Times New Roman" charset="0"/>
                  <a:ea typeface="Times New Roman" charset="0"/>
                  <a:cs typeface="Times New Roman" charset="0"/>
                </a:rPr>
                <a:t>Outgoing Hadron Beam Direction</a:t>
              </a:r>
            </a:p>
          </p:txBody>
        </p:sp>
        <p:sp>
          <p:nvSpPr>
            <p:cNvPr id="44" name="TextBox 43">
              <a:extLst>
                <a:ext uri="{FF2B5EF4-FFF2-40B4-BE49-F238E27FC236}">
                  <a16:creationId xmlns:a16="http://schemas.microsoft.com/office/drawing/2014/main" xmlns="" id="{D00590C7-D391-0E42-B475-E1D381884D6C}"/>
                </a:ext>
              </a:extLst>
            </p:cNvPr>
            <p:cNvSpPr txBox="1"/>
            <p:nvPr/>
          </p:nvSpPr>
          <p:spPr>
            <a:xfrm>
              <a:off x="16896832" y="32569967"/>
              <a:ext cx="12511286" cy="3785652"/>
            </a:xfrm>
            <a:prstGeom prst="rect">
              <a:avLst/>
            </a:prstGeom>
            <a:noFill/>
          </p:spPr>
          <p:txBody>
            <a:bodyPr wrap="square" rtlCol="0">
              <a:spAutoFit/>
            </a:bodyPr>
            <a:lstStyle/>
            <a:p>
              <a:r>
                <a:rPr lang="en-US" sz="2400" b="1" dirty="0">
                  <a:solidFill>
                    <a:srgbClr val="0432FF"/>
                  </a:solidFill>
                  <a:latin typeface="Times New Roman" panose="02020603050405020304" pitchFamily="18" charset="0"/>
                  <a:cs typeface="Times New Roman" panose="02020603050405020304" pitchFamily="18" charset="0"/>
                </a:rPr>
                <a:t>High luminosity:</a:t>
              </a:r>
            </a:p>
            <a:p>
              <a:pPr>
                <a:buClr>
                  <a:srgbClr val="0432FF"/>
                </a:buClr>
              </a:pPr>
              <a:r>
                <a:rPr lang="en-US" sz="2400" dirty="0">
                  <a:latin typeface="Times New Roman" panose="02020603050405020304" pitchFamily="18" charset="0"/>
                  <a:cs typeface="Times New Roman" panose="02020603050405020304" pitchFamily="18" charset="0"/>
                </a:rPr>
                <a:t>Small beam spot and </a:t>
              </a:r>
              <a:r>
                <a:rPr lang="en-US" sz="2400" dirty="0">
                  <a:latin typeface="Times New Roman" panose="02020603050405020304" pitchFamily="18" charset="0"/>
                  <a:cs typeface="Times New Roman" panose="02020603050405020304" pitchFamily="18" charset="0"/>
                  <a:sym typeface="Wingdings" pitchFamily="2" charset="2"/>
                </a:rPr>
                <a:t>small b-functions at IP</a:t>
              </a:r>
              <a:r>
                <a:rPr lang="en-US" sz="2400" dirty="0">
                  <a:latin typeface="Times New Roman" panose="02020603050405020304" pitchFamily="18" charset="0"/>
                  <a:cs typeface="Times New Roman" panose="02020603050405020304" pitchFamily="18" charset="0"/>
                </a:rPr>
                <a:t> </a:t>
              </a:r>
            </a:p>
            <a:p>
              <a:pPr marL="342900" indent="-342900">
                <a:buClr>
                  <a:srgbClr val="0432FF"/>
                </a:buClr>
                <a:buFont typeface="Wingdings" pitchFamily="2" charset="2"/>
                <a:buChar char="Ø"/>
              </a:pPr>
              <a:r>
                <a:rPr lang="en-US" sz="2400" dirty="0">
                  <a:latin typeface="Times New Roman" panose="02020603050405020304" pitchFamily="18" charset="0"/>
                  <a:cs typeface="Times New Roman" panose="02020603050405020304" pitchFamily="18" charset="0"/>
                  <a:sym typeface="Wingdings" pitchFamily="2" charset="2"/>
                </a:rPr>
                <a:t>F</a:t>
              </a:r>
              <a:r>
                <a:rPr lang="en-US" sz="2400" dirty="0" smtClean="0">
                  <a:latin typeface="Times New Roman" panose="02020603050405020304" pitchFamily="18" charset="0"/>
                  <a:cs typeface="Times New Roman" panose="02020603050405020304" pitchFamily="18" charset="0"/>
                  <a:sym typeface="Wingdings" pitchFamily="2" charset="2"/>
                </a:rPr>
                <a:t>ocusing </a:t>
              </a:r>
              <a:r>
                <a:rPr lang="en-US" sz="2400" dirty="0">
                  <a:latin typeface="Times New Roman" panose="02020603050405020304" pitchFamily="18" charset="0"/>
                  <a:cs typeface="Times New Roman" panose="02020603050405020304" pitchFamily="18" charset="0"/>
                  <a:sym typeface="Wingdings" pitchFamily="2" charset="2"/>
                </a:rPr>
                <a:t>elements as close as possible to IP</a:t>
              </a:r>
            </a:p>
            <a:p>
              <a:pPr marL="342900" indent="-342900">
                <a:buClr>
                  <a:srgbClr val="0432FF"/>
                </a:buClr>
                <a:buFont typeface="Wingdings" pitchFamily="2" charset="2"/>
                <a:buChar char="Ø"/>
              </a:pPr>
              <a:r>
                <a:rPr lang="en-US" sz="2400" dirty="0">
                  <a:latin typeface="Times New Roman" panose="02020603050405020304" pitchFamily="18" charset="0"/>
                  <a:cs typeface="Times New Roman" panose="02020603050405020304" pitchFamily="18" charset="0"/>
                  <a:sym typeface="Wingdings" pitchFamily="2" charset="2"/>
                </a:rPr>
                <a:t>B</a:t>
              </a:r>
              <a:r>
                <a:rPr lang="en-US" sz="2400" dirty="0" smtClean="0">
                  <a:latin typeface="Times New Roman" panose="02020603050405020304" pitchFamily="18" charset="0"/>
                  <a:cs typeface="Times New Roman" panose="02020603050405020304" pitchFamily="18" charset="0"/>
                  <a:sym typeface="Wingdings" pitchFamily="2" charset="2"/>
                </a:rPr>
                <a:t>ut </a:t>
              </a:r>
              <a:r>
                <a:rPr lang="en-US" sz="2400" dirty="0">
                  <a:latin typeface="Times New Roman" panose="02020603050405020304" pitchFamily="18" charset="0"/>
                  <a:cs typeface="Times New Roman" panose="02020603050405020304" pitchFamily="18" charset="0"/>
                  <a:sym typeface="Wingdings" pitchFamily="2" charset="2"/>
                </a:rPr>
                <a:t>give space for experimental equipment </a:t>
              </a:r>
            </a:p>
            <a:p>
              <a:pPr>
                <a:buClr>
                  <a:srgbClr val="0432FF"/>
                </a:buClr>
              </a:pPr>
              <a:endParaRPr lang="en-US" sz="2400" dirty="0">
                <a:latin typeface="Times New Roman" panose="02020603050405020304" pitchFamily="18" charset="0"/>
                <a:cs typeface="Times New Roman" panose="02020603050405020304" pitchFamily="18" charset="0"/>
                <a:sym typeface="Wingdings" pitchFamily="2" charset="2"/>
              </a:endParaRPr>
            </a:p>
            <a:p>
              <a:pPr>
                <a:buClr>
                  <a:srgbClr val="0432FF"/>
                </a:buClr>
              </a:pPr>
              <a:r>
                <a:rPr lang="en-US" sz="2400" b="1" dirty="0">
                  <a:solidFill>
                    <a:srgbClr val="0432FF"/>
                  </a:solidFill>
                  <a:latin typeface="Times New Roman" panose="02020603050405020304" pitchFamily="18" charset="0"/>
                  <a:cs typeface="Times New Roman" panose="02020603050405020304" pitchFamily="18" charset="0"/>
                </a:rPr>
                <a:t>Beam Separation:</a:t>
              </a:r>
            </a:p>
            <a:p>
              <a:pPr>
                <a:buClr>
                  <a:srgbClr val="0432FF"/>
                </a:buClr>
              </a:pPr>
              <a:r>
                <a:rPr lang="en-US" sz="2400" dirty="0">
                  <a:latin typeface="Times New Roman" panose="02020603050405020304" pitchFamily="18" charset="0"/>
                  <a:cs typeface="Times New Roman" panose="02020603050405020304" pitchFamily="18" charset="0"/>
                  <a:sym typeface="Wingdings" pitchFamily="2" charset="2"/>
                </a:rPr>
                <a:t>G</a:t>
              </a:r>
              <a:r>
                <a:rPr lang="en-US" sz="2400" dirty="0" smtClean="0">
                  <a:latin typeface="Times New Roman" panose="02020603050405020304" pitchFamily="18" charset="0"/>
                  <a:cs typeface="Times New Roman" panose="02020603050405020304" pitchFamily="18" charset="0"/>
                  <a:sym typeface="Wingdings" pitchFamily="2" charset="2"/>
                </a:rPr>
                <a:t>ive </a:t>
              </a:r>
              <a:r>
                <a:rPr lang="en-US" sz="2400" dirty="0">
                  <a:latin typeface="Times New Roman" panose="02020603050405020304" pitchFamily="18" charset="0"/>
                  <a:cs typeface="Times New Roman" panose="02020603050405020304" pitchFamily="18" charset="0"/>
                  <a:sym typeface="Wingdings" pitchFamily="2" charset="2"/>
                </a:rPr>
                <a:t>space for experimental equipment</a:t>
              </a:r>
              <a:endParaRPr lang="en-US" sz="2400" b="1" dirty="0">
                <a:solidFill>
                  <a:srgbClr val="0432FF"/>
                </a:solidFill>
                <a:latin typeface="Times New Roman" panose="02020603050405020304" pitchFamily="18" charset="0"/>
                <a:cs typeface="Times New Roman" panose="02020603050405020304" pitchFamily="18" charset="0"/>
              </a:endParaRPr>
            </a:p>
            <a:p>
              <a:pPr marL="342900" indent="-342900">
                <a:buClr>
                  <a:srgbClr val="0432FF"/>
                </a:buClr>
                <a:buFont typeface="Wingdings" pitchFamily="2" charset="2"/>
                <a:buChar char="Ø"/>
              </a:pPr>
              <a:r>
                <a:rPr lang="en-US" sz="2400" dirty="0">
                  <a:latin typeface="Times New Roman" panose="02020603050405020304" pitchFamily="18" charset="0"/>
                  <a:cs typeface="Times New Roman" panose="02020603050405020304" pitchFamily="18" charset="0"/>
                  <a:sym typeface="Wingdings" pitchFamily="2" charset="2"/>
                </a:rPr>
                <a:t>Crossing angle of 22 </a:t>
              </a:r>
              <a:r>
                <a:rPr lang="en-US" sz="2400" dirty="0" err="1">
                  <a:latin typeface="Times New Roman" panose="02020603050405020304" pitchFamily="18" charset="0"/>
                  <a:cs typeface="Times New Roman" panose="02020603050405020304" pitchFamily="18" charset="0"/>
                  <a:sym typeface="Wingdings" pitchFamily="2" charset="2"/>
                </a:rPr>
                <a:t>mrad</a:t>
              </a:r>
              <a:endParaRPr lang="en-US" sz="2400" dirty="0">
                <a:latin typeface="Times New Roman" panose="02020603050405020304" pitchFamily="18" charset="0"/>
                <a:cs typeface="Times New Roman" panose="02020603050405020304" pitchFamily="18" charset="0"/>
                <a:sym typeface="Wingdings" pitchFamily="2" charset="2"/>
              </a:endParaRPr>
            </a:p>
            <a:p>
              <a:pPr marL="617220" lvl="1" indent="-342900">
                <a:buClr>
                  <a:srgbClr val="0432FF"/>
                </a:buClr>
                <a:buFont typeface="Wingdings" pitchFamily="2" charset="2"/>
                <a:buChar char="Ø"/>
              </a:pPr>
              <a:r>
                <a:rPr lang="en-US" sz="2400" dirty="0">
                  <a:latin typeface="Times New Roman" panose="02020603050405020304" pitchFamily="18" charset="0"/>
                  <a:cs typeface="Times New Roman" panose="02020603050405020304" pitchFamily="18" charset="0"/>
                  <a:sym typeface="Wingdings" pitchFamily="2" charset="2"/>
                </a:rPr>
                <a:t>Pro: no separator dipoles  reduced synchrotron radiation</a:t>
              </a:r>
            </a:p>
            <a:p>
              <a:pPr marL="617220" lvl="1" indent="-342900">
                <a:buClr>
                  <a:srgbClr val="0432FF"/>
                </a:buClr>
                <a:buFont typeface="Wingdings" pitchFamily="2" charset="2"/>
                <a:buChar char="Ø"/>
              </a:pPr>
              <a:r>
                <a:rPr lang="en-US" sz="2400" dirty="0">
                  <a:latin typeface="Times New Roman" panose="02020603050405020304" pitchFamily="18" charset="0"/>
                  <a:cs typeface="Times New Roman" panose="02020603050405020304" pitchFamily="18" charset="0"/>
                  <a:sym typeface="Wingdings" pitchFamily="2" charset="2"/>
                </a:rPr>
                <a:t>Con: need for crab cavities to compensate effects on luminosity and beam dynamics</a:t>
              </a:r>
            </a:p>
          </p:txBody>
        </p:sp>
        <p:sp>
          <p:nvSpPr>
            <p:cNvPr id="45" name="TextBox 44">
              <a:extLst>
                <a:ext uri="{FF2B5EF4-FFF2-40B4-BE49-F238E27FC236}">
                  <a16:creationId xmlns:a16="http://schemas.microsoft.com/office/drawing/2014/main" xmlns="" id="{E0EE038E-FEFF-FA4E-9F83-89B5EAF4B950}"/>
                </a:ext>
              </a:extLst>
            </p:cNvPr>
            <p:cNvSpPr txBox="1"/>
            <p:nvPr/>
          </p:nvSpPr>
          <p:spPr>
            <a:xfrm>
              <a:off x="23145615" y="32695226"/>
              <a:ext cx="8685391" cy="1938992"/>
            </a:xfrm>
            <a:prstGeom prst="rect">
              <a:avLst/>
            </a:prstGeom>
            <a:noFill/>
          </p:spPr>
          <p:txBody>
            <a:bodyPr wrap="none" rtlCol="0">
              <a:spAutoFit/>
            </a:bodyPr>
            <a:lstStyle/>
            <a:p>
              <a:pPr>
                <a:buClr>
                  <a:srgbClr val="0432FF"/>
                </a:buClr>
              </a:pPr>
              <a:r>
                <a:rPr lang="en-US" sz="2400" b="1" dirty="0">
                  <a:solidFill>
                    <a:srgbClr val="0432FF"/>
                  </a:solidFill>
                  <a:latin typeface="Times New Roman" panose="02020603050405020304" pitchFamily="18" charset="0"/>
                  <a:cs typeface="Times New Roman" panose="02020603050405020304" pitchFamily="18" charset="0"/>
                  <a:sym typeface="Wingdings" pitchFamily="2" charset="2"/>
                </a:rPr>
                <a:t>General Considerations</a:t>
              </a:r>
            </a:p>
            <a:p>
              <a:pPr>
                <a:buClr>
                  <a:srgbClr val="0432FF"/>
                </a:buClr>
              </a:pPr>
              <a:r>
                <a:rPr lang="en-US" sz="2400" dirty="0">
                  <a:latin typeface="Times New Roman" panose="02020603050405020304" pitchFamily="18" charset="0"/>
                  <a:cs typeface="Times New Roman" panose="02020603050405020304" pitchFamily="18" charset="0"/>
                </a:rPr>
                <a:t>Synchrotron Radiation background</a:t>
              </a:r>
            </a:p>
            <a:p>
              <a:pPr marL="342900" indent="-342900">
                <a:buClr>
                  <a:srgbClr val="0432FF"/>
                </a:buClr>
                <a:buFont typeface="Wingdings" pitchFamily="2" charset="2"/>
                <a:buChar char="Ø"/>
              </a:pPr>
              <a:r>
                <a:rPr lang="en-US" sz="2400" dirty="0">
                  <a:latin typeface="Times New Roman" panose="02020603050405020304" pitchFamily="18" charset="0"/>
                  <a:cs typeface="Times New Roman" panose="02020603050405020304" pitchFamily="18" charset="0"/>
                  <a:sym typeface="Wingdings" pitchFamily="2" charset="2"/>
                </a:rPr>
                <a:t>No bending magnet in lepton beam line up to 80 m upstream of IP</a:t>
              </a:r>
            </a:p>
            <a:p>
              <a:pPr marL="621792" lvl="2" indent="-342900">
                <a:buClr>
                  <a:srgbClr val="0432FF"/>
                </a:buClr>
                <a:buFont typeface="Wingdings" pitchFamily="2" charset="2"/>
                <a:buChar char="Ø"/>
              </a:pPr>
              <a:r>
                <a:rPr lang="en-US" sz="2400" dirty="0">
                  <a:latin typeface="Times New Roman" panose="02020603050405020304" pitchFamily="18" charset="0"/>
                  <a:cs typeface="Times New Roman" panose="02020603050405020304" pitchFamily="18" charset="0"/>
                  <a:sym typeface="Wingdings" pitchFamily="2" charset="2"/>
                </a:rPr>
                <a:t>This synchrotron radiation can be collimated </a:t>
              </a:r>
            </a:p>
            <a:p>
              <a:pPr marL="621792" lvl="2" indent="-342900">
                <a:buClr>
                  <a:srgbClr val="0432FF"/>
                </a:buClr>
                <a:buFont typeface="Wingdings" pitchFamily="2" charset="2"/>
                <a:buChar char="Ø"/>
              </a:pPr>
              <a:r>
                <a:rPr lang="en-US" sz="2400" dirty="0">
                  <a:latin typeface="Times New Roman" panose="02020603050405020304" pitchFamily="18" charset="0"/>
                  <a:cs typeface="Times New Roman" panose="02020603050405020304" pitchFamily="18" charset="0"/>
                  <a:sym typeface="Wingdings" pitchFamily="2" charset="2"/>
                </a:rPr>
                <a:t>SR source closest to IP:  Quads</a:t>
              </a:r>
            </a:p>
          </p:txBody>
        </p:sp>
      </p:grpSp>
    </p:spTree>
    <p:extLst>
      <p:ext uri="{BB962C8B-B14F-4D97-AF65-F5344CB8AC3E}">
        <p14:creationId xmlns:p14="http://schemas.microsoft.com/office/powerpoint/2010/main" val="198364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linds(horizontal)">
                                      <p:cBhvr>
                                        <p:cTn id="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1190</TotalTime>
  <Words>829</Words>
  <Application>Microsoft Macintosh PowerPoint</Application>
  <PresentationFormat>Custom</PresentationFormat>
  <Paragraphs>108</Paragraphs>
  <Slides>1</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vt:i4>
      </vt:variant>
    </vt:vector>
  </HeadingPairs>
  <TitlesOfParts>
    <vt:vector size="15" baseType="lpstr">
      <vt:lpstr>Calibri</vt:lpstr>
      <vt:lpstr>Calibri Light</vt:lpstr>
      <vt:lpstr>Cambria Math</vt:lpstr>
      <vt:lpstr>Comic Sans MS</vt:lpstr>
      <vt:lpstr>DengXian</vt:lpstr>
      <vt:lpstr>Helvetica</vt:lpstr>
      <vt:lpstr>MS Mincho</vt:lpstr>
      <vt:lpstr>Symbol</vt:lpstr>
      <vt:lpstr>Times New Roman</vt:lpstr>
      <vt:lpstr>Times New Roman Bold</vt:lpstr>
      <vt:lpstr>Wingdings</vt:lpstr>
      <vt:lpstr>等线</vt:lpstr>
      <vt:lpstr>Arial</vt:lpstr>
      <vt:lpstr>Office Theme</vt:lpstr>
      <vt:lpstr>PowerPoint Presentation</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1378303782@qq.com</dc:creator>
  <cp:lastModifiedBy>1378303782@qq.com</cp:lastModifiedBy>
  <cp:revision>118</cp:revision>
  <dcterms:created xsi:type="dcterms:W3CDTF">2018-10-01T20:23:33Z</dcterms:created>
  <dcterms:modified xsi:type="dcterms:W3CDTF">2019-04-26T16:07:47Z</dcterms:modified>
</cp:coreProperties>
</file>